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31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9437"/>
            <a:ext cx="7772400" cy="1243330"/>
          </a:xfrm>
          <a:custGeom>
            <a:avLst/>
            <a:gdLst/>
            <a:ahLst/>
            <a:cxnLst/>
            <a:rect l="l" t="t" r="r" b="b"/>
            <a:pathLst>
              <a:path w="7772400" h="1243330">
                <a:moveTo>
                  <a:pt x="7772400" y="0"/>
                </a:moveTo>
                <a:lnTo>
                  <a:pt x="0" y="0"/>
                </a:lnTo>
                <a:lnTo>
                  <a:pt x="0" y="1243152"/>
                </a:lnTo>
                <a:lnTo>
                  <a:pt x="7772400" y="1243152"/>
                </a:lnTo>
                <a:lnTo>
                  <a:pt x="7772400" y="0"/>
                </a:lnTo>
                <a:close/>
              </a:path>
            </a:pathLst>
          </a:custGeom>
          <a:solidFill>
            <a:srgbClr val="1E3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73099"/>
            <a:ext cx="7772400" cy="1256030"/>
          </a:xfrm>
          <a:custGeom>
            <a:avLst/>
            <a:gdLst/>
            <a:ahLst/>
            <a:cxnLst/>
            <a:rect l="l" t="t" r="r" b="b"/>
            <a:pathLst>
              <a:path w="7772400" h="1256030">
                <a:moveTo>
                  <a:pt x="7772400" y="1243139"/>
                </a:moveTo>
                <a:lnTo>
                  <a:pt x="0" y="1243139"/>
                </a:lnTo>
                <a:lnTo>
                  <a:pt x="0" y="1255839"/>
                </a:lnTo>
                <a:lnTo>
                  <a:pt x="7772400" y="1255839"/>
                </a:lnTo>
                <a:lnTo>
                  <a:pt x="7772400" y="1243139"/>
                </a:lnTo>
                <a:close/>
              </a:path>
              <a:path w="7772400" h="1256030">
                <a:moveTo>
                  <a:pt x="7772400" y="0"/>
                </a:moveTo>
                <a:lnTo>
                  <a:pt x="0" y="0"/>
                </a:lnTo>
                <a:lnTo>
                  <a:pt x="0" y="12700"/>
                </a:lnTo>
                <a:lnTo>
                  <a:pt x="7772400" y="12700"/>
                </a:lnTo>
                <a:lnTo>
                  <a:pt x="7772400" y="0"/>
                </a:lnTo>
                <a:close/>
              </a:path>
            </a:pathLst>
          </a:custGeom>
          <a:solidFill>
            <a:srgbClr val="1E3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85800"/>
            <a:ext cx="7772400" cy="411480"/>
          </a:xfrm>
          <a:custGeom>
            <a:avLst/>
            <a:gdLst/>
            <a:ahLst/>
            <a:cxnLst/>
            <a:rect l="l" t="t" r="r" b="b"/>
            <a:pathLst>
              <a:path w="7772400" h="411480">
                <a:moveTo>
                  <a:pt x="0" y="0"/>
                </a:moveTo>
                <a:lnTo>
                  <a:pt x="0" y="411479"/>
                </a:lnTo>
                <a:lnTo>
                  <a:pt x="7772400" y="411479"/>
                </a:lnTo>
                <a:lnTo>
                  <a:pt x="7772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E3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192529"/>
            <a:ext cx="7772400" cy="38100"/>
          </a:xfrm>
          <a:custGeom>
            <a:avLst/>
            <a:gdLst/>
            <a:ahLst/>
            <a:cxnLst/>
            <a:rect l="l" t="t" r="r" b="b"/>
            <a:pathLst>
              <a:path w="7772400" h="38100">
                <a:moveTo>
                  <a:pt x="0" y="0"/>
                </a:moveTo>
                <a:lnTo>
                  <a:pt x="0" y="38100"/>
                </a:lnTo>
                <a:lnTo>
                  <a:pt x="7772400" y="38100"/>
                </a:lnTo>
                <a:lnTo>
                  <a:pt x="7772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756181"/>
            <a:ext cx="7772400" cy="1066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3340100"/>
            <a:ext cx="6866890" cy="463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ncsacw.samhsa.gov/userfiles/files/SAMHSA_Trauma.pdf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ww.samhsa.gov/gains-center/trauma-training-criminal-justice-professiona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ja.ojp.gov/" TargetMode="External"/><Relationship Id="rId5" Type="http://schemas.openxmlformats.org/officeDocument/2006/relationships/hyperlink" Target="https://www.livingcities.org/resources/292-week-5-working-with-communities-to-advance-racial-equity-and-eliminate-disparities" TargetMode="External"/><Relationship Id="rId4" Type="http://schemas.openxmlformats.org/officeDocument/2006/relationships/hyperlink" Target="https://www.preventioninstitute.org/blog/fostering-resilience-address-and-prevent-community-trauma" TargetMode="External"/><Relationship Id="rId9" Type="http://schemas.openxmlformats.org/officeDocument/2006/relationships/hyperlink" Target="https://bja.ojp.gov/program/community-violence-intervention/glossary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ounciloncj.org/meeting-bulletin-3-understanding-violent-crime/" TargetMode="External"/><Relationship Id="rId3" Type="http://schemas.openxmlformats.org/officeDocument/2006/relationships/hyperlink" Target="https://www.lisc.org/media/filer_public/6c/3f/6c3f4b71-48ab-4081-b0da-46ae3dca1dec/011320_cbcr_lisc_toolkit_91018_lfa_final.pdf" TargetMode="External"/><Relationship Id="rId7" Type="http://schemas.openxmlformats.org/officeDocument/2006/relationships/hyperlink" Target="https://www.youtube.com/watch?v=ku4QVPn6fp4&amp;t=63s" TargetMode="External"/><Relationship Id="rId2" Type="http://schemas.openxmlformats.org/officeDocument/2006/relationships/hyperlink" Target="https://www.lisc.org/our-initiatives/safety-justice/cbcr/resources/guidance-briefs/community-engagement-resources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vetoviolence.cdc.gov/apps/violence-prevention-practice/sites/vetoviolence.cdc.gov.apps.violence-prevention-practice/files/Community%20Resource%20Assessments%20508_0.pdf" TargetMode="External"/><Relationship Id="rId5" Type="http://schemas.openxmlformats.org/officeDocument/2006/relationships/hyperlink" Target="https://www.lisc.org/our-initiatives/safety-justice/cbcr/resources/guidance-briefs/data-research-resources/" TargetMode="External"/><Relationship Id="rId10" Type="http://schemas.openxmlformats.org/officeDocument/2006/relationships/hyperlink" Target="https://www.youtube.com/watch?v=RgDWrnV_vFA&amp;t=9s" TargetMode="External"/><Relationship Id="rId4" Type="http://schemas.openxmlformats.org/officeDocument/2006/relationships/hyperlink" Target="https://www.lisc.org/our-resources/resource/going-back-engagement-drawing-board/" TargetMode="External"/><Relationship Id="rId9" Type="http://schemas.openxmlformats.org/officeDocument/2006/relationships/hyperlink" Target="https://assets.aecf.org/m/resourcedoc/AECF_EmbracingEquity7Steps-2014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sc.org/our-initiatives/safety-justice/cbcr/how-does-it-work/partnerships/" TargetMode="External"/><Relationship Id="rId2" Type="http://schemas.openxmlformats.org/officeDocument/2006/relationships/hyperlink" Target="https://ctb.ku.edu/en/table-of-contents/assessment/assessing-community-needs-and-resources/develop-a-plan/main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bpscollective.org/wp-content/uploads/FINAL-CBPS-Report-Building-Capacity-for-CBPS-Organizations-Working-to-Reduce-Violence.pdf" TargetMode="External"/><Relationship Id="rId2" Type="http://schemas.openxmlformats.org/officeDocument/2006/relationships/hyperlink" Target="https://vetoviolence.cdc.gov/apps/violence-prevention-practice/sites/vetoviolence.cdc.gov.apps.violence-prevention-practice/files/Dev%20Partnerships%20to%20Prevent%20Violence%20508_0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counciloncj.org/vcwg-meeting-bulletin-6/" TargetMode="External"/><Relationship Id="rId5" Type="http://schemas.openxmlformats.org/officeDocument/2006/relationships/hyperlink" Target="https://ncsacw.acf.hhs.gov/userfiles/files/SAMHSA_Trauma.pdf" TargetMode="External"/><Relationship Id="rId4" Type="http://schemas.openxmlformats.org/officeDocument/2006/relationships/hyperlink" Target="https://www.lisc.org/media/filer_public/76/fe/76fe9a02-fd60-4baf-a9d9-0a55c7d35660/bcji-key_ideas_for_the_research-practitioner_partnership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tb.ku.edu/en/table-of-contents/overview/models-for-community-health-and-development/logic-model-development/main" TargetMode="External"/><Relationship Id="rId2" Type="http://schemas.openxmlformats.org/officeDocument/2006/relationships/hyperlink" Target="https://icjia.illinois.gov/researchhub/articles/community-violence-prevention-intervention-and-suppression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acf.hhs.gov/sites/default/files/documents/prep-making-adaptations-ts_0.pdf" TargetMode="External"/><Relationship Id="rId5" Type="http://schemas.openxmlformats.org/officeDocument/2006/relationships/hyperlink" Target="https://healthiertogetherpbc.org/our-progress/authentic-community-engagement/" TargetMode="External"/><Relationship Id="rId4" Type="http://schemas.openxmlformats.org/officeDocument/2006/relationships/hyperlink" Target="https://www.samhsa.gov/sites/default/files/20190620-samhsa-strategic-prevention-framework-guide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ms.ed.gov/docs/COPS_CollaborationToolkit_CommunityOrgs.pdf" TargetMode="External"/><Relationship Id="rId2" Type="http://schemas.openxmlformats.org/officeDocument/2006/relationships/hyperlink" Target="https://www.communitypsychology.com/feedback-loops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preventioninstitute.org/publications/adverse-community-experiences-and-resilience-framework-addressing-and-preventing" TargetMode="External"/><Relationship Id="rId4" Type="http://schemas.openxmlformats.org/officeDocument/2006/relationships/hyperlink" Target="https://ncsacw.samhsa.gov/userfiles/files/SAMHSA_Trauma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dhdsp/pubs/docs/cb_feb2014.pdf" TargetMode="External"/><Relationship Id="rId2" Type="http://schemas.openxmlformats.org/officeDocument/2006/relationships/hyperlink" Target="https://www.samhsa.gov/gains-center/trauma-training-criminal-justice-professionals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iles.eric.ed.gov/fulltext/EJ1120616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tb.ku.edu/en/table-of-contents/evaluate/evaluation/choose-evaluators/main" TargetMode="External"/><Relationship Id="rId3" Type="http://schemas.openxmlformats.org/officeDocument/2006/relationships/hyperlink" Target="https://www.advancepeace.org/wp-content/uploads/2020/04/Corburn-and-F-Lopez-Advance-Peace-Sacramento-2-Year-Evaluation-03-2020.pdf" TargetMode="External"/><Relationship Id="rId7" Type="http://schemas.openxmlformats.org/officeDocument/2006/relationships/hyperlink" Target="https://assets.aecf.org/m/resourcedoc/AECF_EmbracingEquity7Steps-2014.pdf" TargetMode="External"/><Relationship Id="rId2" Type="http://schemas.openxmlformats.org/officeDocument/2006/relationships/hyperlink" Target="https://www.ipr.northwestern.edu/news/2021/n3-report-cp4p-early-findings.html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vetoviolence.cdc.gov/apps/violence-prevention-practice/evaluation%23!/" TargetMode="External"/><Relationship Id="rId5" Type="http://schemas.openxmlformats.org/officeDocument/2006/relationships/hyperlink" Target="https://academicworks.cuny.edu/cgi/viewcontent.cgi?article=1436&amp;context=jj_pubs" TargetMode="External"/><Relationship Id="rId4" Type="http://schemas.openxmlformats.org/officeDocument/2006/relationships/hyperlink" Target="https://urbanlabs.uchicago.edu/attachments/cc07421f48cec7f43282377ffaf1223f7e079b46/store/eb7d1b4c96b0bf0bd7fbf212cd3deeccd1e075d8c7fdf61481b1a2cd4420/READI%2BChicago.pdf" TargetMode="External"/><Relationship Id="rId9" Type="http://schemas.openxmlformats.org/officeDocument/2006/relationships/hyperlink" Target="https://psn.cj.msu.edu/tta/researchpartnerqa_version-2_june201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298700"/>
            <a:ext cx="3410585" cy="1066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Introduction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8300"/>
              </a:lnSpc>
              <a:spcBef>
                <a:spcPts val="108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generally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happens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outside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home</a:t>
            </a:r>
            <a:r>
              <a:rPr sz="1000" spc="5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public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spaces.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Most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involves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relatively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small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people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victims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perpetrators,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but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its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effects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entire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communities,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eroding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public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3340100"/>
            <a:ext cx="6866890" cy="46355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0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health,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causing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economic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disruption,</a:t>
            </a:r>
            <a:r>
              <a:rPr sz="10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contributing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endParaRPr sz="1000">
              <a:latin typeface="Arial"/>
              <a:cs typeface="Arial"/>
            </a:endParaRPr>
          </a:p>
          <a:p>
            <a:pPr marL="12700" marR="5080" algn="just">
              <a:lnSpc>
                <a:spcPct val="108300"/>
              </a:lnSpc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lasting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individual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community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ahoma"/>
                <a:cs typeface="Tahoma"/>
              </a:rPr>
              <a:t>traumas.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Mitigation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efforts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typically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focus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on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high-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risk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individuals,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gun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violence,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specific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crime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problems,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well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historical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structural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challenges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often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result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violence.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2700" marR="292735" algn="just">
              <a:lnSpc>
                <a:spcPct val="108300"/>
              </a:lnSpc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Definition:</a:t>
            </a:r>
            <a:r>
              <a:rPr sz="1000" b="1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intervention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(CVI)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approach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uses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evidence-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informed</a:t>
            </a:r>
            <a:r>
              <a:rPr sz="1000" b="1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reduce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tailored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231F20"/>
                </a:solidFill>
                <a:latin typeface="Arial"/>
                <a:cs typeface="Arial"/>
              </a:rPr>
              <a:t>community-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centered</a:t>
            </a:r>
            <a:r>
              <a:rPr sz="1000" b="1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initiatives.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multidisciplinary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engage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groups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prevent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disrupt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cycles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retaliation,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establish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between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assets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deliver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services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save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lives,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trauma,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opportunity,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improve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physical,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social,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economic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conditions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drive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violence.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10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approach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includes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employs: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1000">
              <a:latin typeface="Arial"/>
              <a:cs typeface="Arial"/>
            </a:endParaRPr>
          </a:p>
          <a:p>
            <a:pPr marL="163830" indent="-151130">
              <a:lnSpc>
                <a:spcPct val="100000"/>
              </a:lnSpc>
              <a:buChar char="•"/>
              <a:tabLst>
                <a:tab pos="16383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Trusted,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credible</a:t>
            </a:r>
            <a:r>
              <a:rPr sz="1000" b="1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231F20"/>
                </a:solidFill>
                <a:latin typeface="Arial"/>
                <a:cs typeface="Arial"/>
              </a:rPr>
              <a:t>messengers</a:t>
            </a:r>
            <a:r>
              <a:rPr sz="1000" b="1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practitioners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deliver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key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intervention</a:t>
            </a:r>
            <a:r>
              <a:rPr sz="1000" b="1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elements.</a:t>
            </a:r>
            <a:endParaRPr sz="1000">
              <a:latin typeface="Arial"/>
              <a:cs typeface="Arial"/>
            </a:endParaRPr>
          </a:p>
          <a:p>
            <a:pPr marL="163830" marR="254000" indent="-151130">
              <a:lnSpc>
                <a:spcPct val="108300"/>
              </a:lnSpc>
              <a:spcBef>
                <a:spcPts val="900"/>
              </a:spcBef>
              <a:buChar char="•"/>
              <a:tabLst>
                <a:tab pos="1651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Representatives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affected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communities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full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input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guidance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intervention’s 	approach.</a:t>
            </a:r>
            <a:endParaRPr sz="1000">
              <a:latin typeface="Arial"/>
              <a:cs typeface="Arial"/>
            </a:endParaRPr>
          </a:p>
          <a:p>
            <a:pPr marL="163830" indent="-151130">
              <a:lnSpc>
                <a:spcPct val="100000"/>
              </a:lnSpc>
              <a:spcBef>
                <a:spcPts val="1000"/>
              </a:spcBef>
              <a:buChar char="•"/>
              <a:tabLst>
                <a:tab pos="16383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focus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those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highest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risk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experiencing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perpetrating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near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term.</a:t>
            </a:r>
            <a:endParaRPr sz="1000">
              <a:latin typeface="Arial"/>
              <a:cs typeface="Arial"/>
            </a:endParaRPr>
          </a:p>
          <a:p>
            <a:pPr marL="163830" indent="-151130">
              <a:lnSpc>
                <a:spcPct val="100000"/>
              </a:lnSpc>
              <a:spcBef>
                <a:spcPts val="1000"/>
              </a:spcBef>
              <a:buChar char="•"/>
              <a:tabLst>
                <a:tab pos="16383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multiple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sources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vetted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racial,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ethnic,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economic,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biases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inform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approach.</a:t>
            </a:r>
            <a:endParaRPr sz="1000">
              <a:latin typeface="Arial"/>
              <a:cs typeface="Arial"/>
            </a:endParaRPr>
          </a:p>
          <a:p>
            <a:pPr marL="163830" marR="264160" indent="-151130">
              <a:lnSpc>
                <a:spcPct val="108300"/>
              </a:lnSpc>
              <a:spcBef>
                <a:spcPts val="900"/>
              </a:spcBef>
              <a:buChar char="•"/>
              <a:tabLst>
                <a:tab pos="165100" algn="l"/>
              </a:tabLst>
            </a:pP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Practices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informed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by,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respond</a:t>
            </a:r>
            <a:r>
              <a:rPr sz="1000" u="none" spc="6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to,</a:t>
            </a:r>
            <a:r>
              <a:rPr sz="1000" u="none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000" u="none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trauma</a:t>
            </a:r>
            <a:r>
              <a:rPr sz="1000" u="none" spc="6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individuals</a:t>
            </a:r>
            <a:r>
              <a:rPr sz="1000" u="sng" spc="6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and</a:t>
            </a:r>
            <a:r>
              <a:rPr sz="1000" u="sng" spc="6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sz="1000" u="sng" spc="6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broader</a:t>
            </a:r>
            <a:r>
              <a:rPr sz="1000" u="sng" spc="6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population</a:t>
            </a:r>
            <a:r>
              <a:rPr sz="1000" u="none" spc="6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in 	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historically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underinvested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communities.</a:t>
            </a:r>
            <a:endParaRPr sz="1000">
              <a:latin typeface="Arial"/>
              <a:cs typeface="Arial"/>
            </a:endParaRPr>
          </a:p>
          <a:p>
            <a:pPr marL="163830" marR="118110" indent="-151130">
              <a:lnSpc>
                <a:spcPct val="108300"/>
              </a:lnSpc>
              <a:spcBef>
                <a:spcPts val="900"/>
              </a:spcBef>
              <a:buChar char="•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Public,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private,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b="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most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impacted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violence,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building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authentic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relationships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prevent 	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strengthen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resilience,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build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social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capital.</a:t>
            </a:r>
            <a:endParaRPr sz="1000">
              <a:latin typeface="Arial"/>
              <a:cs typeface="Arial"/>
            </a:endParaRPr>
          </a:p>
          <a:p>
            <a:pPr marL="163830" marR="427355" indent="-151130">
              <a:lnSpc>
                <a:spcPct val="108300"/>
              </a:lnSpc>
              <a:spcBef>
                <a:spcPts val="900"/>
              </a:spcBef>
              <a:buClr>
                <a:srgbClr val="231F20"/>
              </a:buClr>
              <a:buChar char="•"/>
              <a:tabLst>
                <a:tab pos="165100" algn="l"/>
              </a:tabLst>
            </a:pPr>
            <a:r>
              <a:rPr sz="10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Racial,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ethnic,</a:t>
            </a:r>
            <a:r>
              <a:rPr sz="1000" u="sng" spc="5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and</a:t>
            </a:r>
            <a:r>
              <a:rPr sz="1000" u="sng" spc="5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socioeconomic</a:t>
            </a:r>
            <a:r>
              <a:rPr sz="1000" u="sng" spc="5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equity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understanding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many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social,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demographic,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economic, 	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institutional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factors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perpetuate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violence,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bringing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supportive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responses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directly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the 	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neighborhoods</a:t>
            </a:r>
            <a:r>
              <a:rPr sz="1000" u="none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people</a:t>
            </a:r>
            <a:r>
              <a:rPr sz="1000" u="none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u="none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greatest</a:t>
            </a:r>
            <a:r>
              <a:rPr sz="1000" u="none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need.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41300"/>
            <a:ext cx="363092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5" dirty="0">
                <a:solidFill>
                  <a:srgbClr val="474C55"/>
                </a:solidFill>
                <a:latin typeface="Arial"/>
                <a:cs typeface="Arial"/>
              </a:rPr>
              <a:t>BUREAU</a:t>
            </a:r>
            <a:r>
              <a:rPr sz="1800" spc="-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74C55"/>
                </a:solidFill>
                <a:latin typeface="Arial"/>
                <a:cs typeface="Arial"/>
              </a:rPr>
              <a:t>OF</a:t>
            </a:r>
            <a:r>
              <a:rPr sz="1800" spc="-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800" spc="-90" dirty="0">
                <a:solidFill>
                  <a:srgbClr val="474C55"/>
                </a:solidFill>
                <a:latin typeface="Arial"/>
                <a:cs typeface="Arial"/>
              </a:rPr>
              <a:t>JUSTICE</a:t>
            </a:r>
            <a:r>
              <a:rPr sz="1800" spc="-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800" spc="-75" dirty="0">
                <a:solidFill>
                  <a:srgbClr val="474C55"/>
                </a:solidFill>
                <a:latin typeface="Arial"/>
                <a:cs typeface="Arial"/>
              </a:rPr>
              <a:t>ASSISTANCE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558800" marR="774065">
              <a:lnSpc>
                <a:spcPts val="2600"/>
              </a:lnSpc>
              <a:spcBef>
                <a:spcPts val="520"/>
              </a:spcBef>
            </a:pPr>
            <a:r>
              <a:rPr spc="85" dirty="0"/>
              <a:t>COMMUNITY</a:t>
            </a:r>
            <a:r>
              <a:rPr spc="-40" dirty="0"/>
              <a:t> </a:t>
            </a:r>
            <a:r>
              <a:rPr spc="-35" dirty="0"/>
              <a:t>BASED</a:t>
            </a:r>
            <a:r>
              <a:rPr spc="-40" dirty="0"/>
              <a:t> </a:t>
            </a:r>
            <a:r>
              <a:rPr spc="-10" dirty="0"/>
              <a:t>VIOLENCE </a:t>
            </a:r>
            <a:r>
              <a:rPr dirty="0"/>
              <a:t>INTERVENTION</a:t>
            </a:r>
            <a:r>
              <a:rPr spc="229" dirty="0"/>
              <a:t> </a:t>
            </a:r>
            <a:r>
              <a:rPr spc="125" dirty="0"/>
              <a:t>AND</a:t>
            </a:r>
            <a:r>
              <a:rPr spc="229" dirty="0"/>
              <a:t> </a:t>
            </a:r>
            <a:r>
              <a:rPr spc="-10" dirty="0"/>
              <a:t>PREVENTION </a:t>
            </a:r>
            <a:r>
              <a:rPr dirty="0"/>
              <a:t>INITIATIVE</a:t>
            </a:r>
            <a:r>
              <a:rPr spc="45" dirty="0"/>
              <a:t> </a:t>
            </a:r>
            <a:r>
              <a:rPr dirty="0"/>
              <a:t>IMPLEMENTATION</a:t>
            </a:r>
            <a:r>
              <a:rPr spc="50" dirty="0"/>
              <a:t> </a:t>
            </a:r>
            <a:r>
              <a:rPr spc="-55" dirty="0"/>
              <a:t>CHECKLIST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2051050"/>
            <a:ext cx="7772400" cy="38100"/>
          </a:xfrm>
          <a:custGeom>
            <a:avLst/>
            <a:gdLst/>
            <a:ahLst/>
            <a:cxnLst/>
            <a:rect l="l" t="t" r="r" b="b"/>
            <a:pathLst>
              <a:path w="7772400" h="38100">
                <a:moveTo>
                  <a:pt x="0" y="0"/>
                </a:moveTo>
                <a:lnTo>
                  <a:pt x="0" y="38100"/>
                </a:lnTo>
                <a:lnTo>
                  <a:pt x="7772400" y="38100"/>
                </a:lnTo>
                <a:lnTo>
                  <a:pt x="7772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9264548"/>
            <a:ext cx="7772400" cy="794385"/>
          </a:xfrm>
          <a:custGeom>
            <a:avLst/>
            <a:gdLst/>
            <a:ahLst/>
            <a:cxnLst/>
            <a:rect l="l" t="t" r="r" b="b"/>
            <a:pathLst>
              <a:path w="7772400" h="794384">
                <a:moveTo>
                  <a:pt x="7772400" y="0"/>
                </a:moveTo>
                <a:lnTo>
                  <a:pt x="0" y="0"/>
                </a:lnTo>
                <a:lnTo>
                  <a:pt x="0" y="793851"/>
                </a:lnTo>
                <a:lnTo>
                  <a:pt x="7772400" y="793851"/>
                </a:lnTo>
                <a:lnTo>
                  <a:pt x="7772400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54225" y="9580982"/>
            <a:ext cx="44138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U.S.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Department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Justice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Office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Justice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Programs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•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Bureau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9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231F20"/>
                </a:solidFill>
                <a:latin typeface="Tahoma"/>
                <a:cs typeface="Tahoma"/>
              </a:rPr>
              <a:t>Justice</a:t>
            </a:r>
            <a:r>
              <a:rPr sz="9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ahoma"/>
                <a:cs typeface="Tahoma"/>
              </a:rPr>
              <a:t>Assistance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0281" y="9441282"/>
            <a:ext cx="977900" cy="302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424815">
              <a:lnSpc>
                <a:spcPct val="101899"/>
              </a:lnSpc>
              <a:spcBef>
                <a:spcPts val="80"/>
              </a:spcBef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April</a:t>
            </a:r>
            <a:r>
              <a:rPr sz="9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Arial"/>
                <a:cs typeface="Arial"/>
              </a:rPr>
              <a:t>2022 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https://bja.ojp.gov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82880" y="9361054"/>
            <a:ext cx="1278890" cy="567055"/>
            <a:chOff x="182880" y="9361054"/>
            <a:chExt cx="1278890" cy="567055"/>
          </a:xfrm>
        </p:grpSpPr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2880" y="9361054"/>
              <a:ext cx="566930" cy="56685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3156" y="9463620"/>
              <a:ext cx="618135" cy="369561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3962400" y="2768600"/>
            <a:ext cx="3352800" cy="596900"/>
          </a:xfrm>
          <a:prstGeom prst="rect">
            <a:avLst/>
          </a:prstGeom>
          <a:solidFill>
            <a:srgbClr val="FDF9E5"/>
          </a:solidFill>
        </p:spPr>
        <p:txBody>
          <a:bodyPr vert="horz" wrap="square" lIns="0" tIns="139700" rIns="0" bIns="0" rtlCol="0">
            <a:spAutoFit/>
          </a:bodyPr>
          <a:lstStyle/>
          <a:p>
            <a:pPr marL="152400" marR="402590">
              <a:lnSpc>
                <a:spcPct val="108300"/>
              </a:lnSpc>
              <a:spcBef>
                <a:spcPts val="1100"/>
              </a:spcBef>
            </a:pP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Tip: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See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9"/>
              </a:rPr>
              <a:t>CVI</a:t>
            </a:r>
            <a:r>
              <a:rPr sz="10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sz="10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9"/>
              </a:rPr>
              <a:t>Glossary</a:t>
            </a:r>
            <a:r>
              <a:rPr sz="1000" u="none" spc="-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sz="1000" u="none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definitions</a:t>
            </a:r>
            <a:r>
              <a:rPr sz="1000" u="none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1000" u="none" spc="-5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bolded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terms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found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throughout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Checklist.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800" y="673098"/>
            <a:ext cx="1712595" cy="1543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spc="-50" dirty="0">
                <a:solidFill>
                  <a:srgbClr val="474C55"/>
                </a:solidFill>
                <a:latin typeface="Arial"/>
                <a:cs typeface="Arial"/>
              </a:rPr>
              <a:t>BUREAU</a:t>
            </a:r>
            <a:r>
              <a:rPr sz="850" dirty="0">
                <a:solidFill>
                  <a:srgbClr val="474C55"/>
                </a:solidFill>
                <a:latin typeface="Arial"/>
                <a:cs typeface="Arial"/>
              </a:rPr>
              <a:t> OF </a:t>
            </a:r>
            <a:r>
              <a:rPr sz="850" spc="-55" dirty="0">
                <a:solidFill>
                  <a:srgbClr val="474C55"/>
                </a:solidFill>
                <a:latin typeface="Arial"/>
                <a:cs typeface="Arial"/>
              </a:rPr>
              <a:t>JUSTICE</a:t>
            </a:r>
            <a:r>
              <a:rPr sz="85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474C55"/>
                </a:solidFill>
                <a:latin typeface="Arial"/>
                <a:cs typeface="Arial"/>
              </a:rPr>
              <a:t>ASSISTANCE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98700" y="685800"/>
            <a:ext cx="5473700" cy="411480"/>
          </a:xfrm>
          <a:custGeom>
            <a:avLst/>
            <a:gdLst/>
            <a:ahLst/>
            <a:cxnLst/>
            <a:rect l="l" t="t" r="r" b="b"/>
            <a:pathLst>
              <a:path w="5473700" h="411480">
                <a:moveTo>
                  <a:pt x="5473700" y="0"/>
                </a:moveTo>
                <a:lnTo>
                  <a:pt x="0" y="0"/>
                </a:lnTo>
                <a:lnTo>
                  <a:pt x="0" y="411479"/>
                </a:lnTo>
                <a:lnTo>
                  <a:pt x="5473700" y="411479"/>
                </a:lnTo>
                <a:lnTo>
                  <a:pt x="5473700" y="0"/>
                </a:lnTo>
                <a:close/>
              </a:path>
            </a:pathLst>
          </a:custGeom>
          <a:solidFill>
            <a:srgbClr val="1E3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4500" y="1192529"/>
            <a:ext cx="7327900" cy="38100"/>
          </a:xfrm>
          <a:custGeom>
            <a:avLst/>
            <a:gdLst/>
            <a:ahLst/>
            <a:cxnLst/>
            <a:rect l="l" t="t" r="r" b="b"/>
            <a:pathLst>
              <a:path w="7327900" h="38100">
                <a:moveTo>
                  <a:pt x="7327900" y="0"/>
                </a:moveTo>
                <a:lnTo>
                  <a:pt x="0" y="0"/>
                </a:lnTo>
                <a:lnTo>
                  <a:pt x="0" y="38100"/>
                </a:lnTo>
                <a:lnTo>
                  <a:pt x="7327900" y="38100"/>
                </a:lnTo>
                <a:lnTo>
                  <a:pt x="7327900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9423400"/>
            <a:ext cx="220979" cy="254000"/>
          </a:xfrm>
          <a:custGeom>
            <a:avLst/>
            <a:gdLst/>
            <a:ahLst/>
            <a:cxnLst/>
            <a:rect l="l" t="t" r="r" b="b"/>
            <a:pathLst>
              <a:path w="220979" h="254000">
                <a:moveTo>
                  <a:pt x="220979" y="0"/>
                </a:moveTo>
                <a:lnTo>
                  <a:pt x="0" y="0"/>
                </a:lnTo>
                <a:lnTo>
                  <a:pt x="0" y="254000"/>
                </a:lnTo>
                <a:lnTo>
                  <a:pt x="220979" y="254000"/>
                </a:lnTo>
                <a:lnTo>
                  <a:pt x="220979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0700" y="9486900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46732" y="8404542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541" y="0"/>
                </a:lnTo>
              </a:path>
            </a:pathLst>
          </a:custGeom>
          <a:ln w="8255">
            <a:solidFill>
              <a:srgbClr val="205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91227" y="8719184"/>
            <a:ext cx="1891030" cy="0"/>
          </a:xfrm>
          <a:custGeom>
            <a:avLst/>
            <a:gdLst/>
            <a:ahLst/>
            <a:cxnLst/>
            <a:rect l="l" t="t" r="r" b="b"/>
            <a:pathLst>
              <a:path w="1891029">
                <a:moveTo>
                  <a:pt x="0" y="0"/>
                </a:moveTo>
                <a:lnTo>
                  <a:pt x="1890610" y="0"/>
                </a:lnTo>
              </a:path>
            </a:pathLst>
          </a:custGeom>
          <a:ln w="6350">
            <a:solidFill>
              <a:srgbClr val="205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44500" y="4805679"/>
            <a:ext cx="6856730" cy="4107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6548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Step</a:t>
            </a:r>
            <a:r>
              <a:rPr sz="1600" b="1" spc="-3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1:</a:t>
            </a:r>
            <a:r>
              <a:rPr sz="1600" b="1" spc="-3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Engage</a:t>
            </a:r>
            <a:r>
              <a:rPr sz="1600" b="1" spc="-3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1E384B"/>
                </a:solidFill>
                <a:latin typeface="Arial"/>
                <a:cs typeface="Arial"/>
              </a:rPr>
              <a:t>Community</a:t>
            </a:r>
            <a:r>
              <a:rPr sz="1600" b="1" spc="-25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Members</a:t>
            </a:r>
            <a:r>
              <a:rPr sz="1600" b="1" spc="-3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and</a:t>
            </a:r>
            <a:r>
              <a:rPr sz="1600" b="1" spc="-3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Conduct</a:t>
            </a:r>
            <a:r>
              <a:rPr sz="1600" b="1" spc="-3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a</a:t>
            </a:r>
            <a:r>
              <a:rPr sz="1600" b="1" spc="-25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Community Violence</a:t>
            </a:r>
            <a:r>
              <a:rPr sz="1600" b="1" spc="-4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Assessment.</a:t>
            </a:r>
            <a:endParaRPr sz="1600">
              <a:latin typeface="Arial"/>
              <a:cs typeface="Arial"/>
            </a:endParaRPr>
          </a:p>
          <a:p>
            <a:pPr marL="354330" lvl="1" indent="-34163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54330" algn="l"/>
              </a:tabLst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Get</a:t>
            </a:r>
            <a:r>
              <a:rPr sz="1300" b="1" spc="3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5" dirty="0">
                <a:solidFill>
                  <a:srgbClr val="474C55"/>
                </a:solidFill>
                <a:latin typeface="Arial"/>
                <a:cs typeface="Arial"/>
              </a:rPr>
              <a:t>community</a:t>
            </a:r>
            <a:r>
              <a:rPr sz="1300" b="1" spc="3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input.</a:t>
            </a:r>
            <a:endParaRPr sz="1300">
              <a:latin typeface="Arial"/>
              <a:cs typeface="Arial"/>
            </a:endParaRPr>
          </a:p>
          <a:p>
            <a:pPr marL="12700" marR="384810">
              <a:lnSpc>
                <a:spcPct val="108300"/>
              </a:lnSpc>
              <a:spcBef>
                <a:spcPts val="114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Actively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engage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residents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understand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perspectives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insights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into,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form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trusting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ensure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equal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active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roles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throughout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process.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546735" lvl="2" indent="-152400">
              <a:lnSpc>
                <a:spcPct val="108300"/>
              </a:lnSpc>
              <a:buClr>
                <a:srgbClr val="231F20"/>
              </a:buClr>
              <a:buFont typeface="Wingdings"/>
              <a:buChar char=""/>
              <a:tabLst>
                <a:tab pos="165100" algn="l"/>
              </a:tabLst>
            </a:pP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Engage</a:t>
            </a:r>
            <a:r>
              <a:rPr sz="1000" u="none" spc="5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share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available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information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inform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discussions,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ensuring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residents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voices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represented,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those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typically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represented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initiatives.</a:t>
            </a:r>
            <a:endParaRPr sz="1000">
              <a:latin typeface="Arial"/>
              <a:cs typeface="Arial"/>
            </a:endParaRPr>
          </a:p>
          <a:p>
            <a:pPr marL="165100" marR="5080" lvl="2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Build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training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opportunities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ensure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residents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other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key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stakeholders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are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equipped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with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knowledge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and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skills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necessary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effective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public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safety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partners.</a:t>
            </a:r>
            <a:endParaRPr sz="1000">
              <a:latin typeface="Arial"/>
              <a:cs typeface="Arial"/>
            </a:endParaRPr>
          </a:p>
          <a:p>
            <a:pPr marL="165100" marR="95885" lvl="2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Offer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diverse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opportunities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participation,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creating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multiple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entry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points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residents/stakeholders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spc="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to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spc="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get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involved</a:t>
            </a:r>
            <a:r>
              <a:rPr sz="1000" u="none" spc="-1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stay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engaged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efforts.</a:t>
            </a:r>
            <a:endParaRPr sz="1000">
              <a:latin typeface="Arial"/>
              <a:cs typeface="Arial"/>
            </a:endParaRPr>
          </a:p>
          <a:p>
            <a:pPr marL="165100" marR="210185" lvl="2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Consider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roadblocks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planning</a:t>
            </a:r>
            <a:r>
              <a:rPr sz="1000" b="1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fatigue</a:t>
            </a:r>
            <a:r>
              <a:rPr sz="1000" b="1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skepticism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among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residents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modify</a:t>
            </a:r>
            <a:r>
              <a:rPr sz="1000" u="none" spc="3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engagement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strategy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accordingly.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1.2.</a:t>
            </a:r>
            <a:r>
              <a:rPr sz="1300" b="1" spc="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Collect</a:t>
            </a:r>
            <a:r>
              <a:rPr sz="1300" b="1" spc="1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and</a:t>
            </a:r>
            <a:r>
              <a:rPr sz="1300" b="1" spc="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474C55"/>
                </a:solidFill>
                <a:latin typeface="Arial"/>
                <a:cs typeface="Arial"/>
              </a:rPr>
              <a:t>analyze</a:t>
            </a:r>
            <a:r>
              <a:rPr sz="1300" b="1" spc="1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205E9E"/>
                </a:solidFill>
                <a:latin typeface="Arial"/>
                <a:cs typeface="Arial"/>
                <a:hlinkClick r:id="rId5"/>
              </a:rPr>
              <a:t>data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.</a:t>
            </a:r>
            <a:endParaRPr sz="1300">
              <a:latin typeface="Arial"/>
              <a:cs typeface="Arial"/>
            </a:endParaRPr>
          </a:p>
          <a:p>
            <a:pPr marL="12700" marR="55880">
              <a:lnSpc>
                <a:spcPct val="108300"/>
              </a:lnSpc>
              <a:spcBef>
                <a:spcPts val="114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Compile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perform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in-depth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05E9E"/>
                </a:solidFill>
                <a:latin typeface="Arial"/>
                <a:cs typeface="Arial"/>
                <a:hlinkClick r:id="rId6"/>
              </a:rPr>
              <a:t>community</a:t>
            </a:r>
            <a:r>
              <a:rPr sz="1000" b="1" spc="65" dirty="0">
                <a:solidFill>
                  <a:srgbClr val="205E9E"/>
                </a:solidFill>
                <a:latin typeface="Arial"/>
                <a:cs typeface="Arial"/>
                <a:hlinkClick r:id="rId6"/>
              </a:rPr>
              <a:t> </a:t>
            </a:r>
            <a:r>
              <a:rPr sz="1000" b="1" spc="-20" dirty="0">
                <a:solidFill>
                  <a:srgbClr val="205E9E"/>
                </a:solidFill>
                <a:latin typeface="Arial"/>
                <a:cs typeface="Arial"/>
                <a:hlinkClick r:id="rId6"/>
              </a:rPr>
              <a:t>violence</a:t>
            </a:r>
            <a:r>
              <a:rPr sz="1000" b="1" spc="65" dirty="0">
                <a:solidFill>
                  <a:srgbClr val="205E9E"/>
                </a:solidFill>
                <a:latin typeface="Arial"/>
                <a:cs typeface="Arial"/>
                <a:hlinkClick r:id="rId6"/>
              </a:rPr>
              <a:t> </a:t>
            </a:r>
            <a:r>
              <a:rPr sz="1000" b="1" spc="-40" dirty="0">
                <a:solidFill>
                  <a:srgbClr val="205E9E"/>
                </a:solidFill>
                <a:latin typeface="Arial"/>
                <a:cs typeface="Arial"/>
                <a:hlinkClick r:id="rId6"/>
              </a:rPr>
              <a:t>assessment</a:t>
            </a:r>
            <a:r>
              <a:rPr sz="1000" b="1" spc="4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identifies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people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places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involved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000" u="none" spc="4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in</a:t>
            </a:r>
            <a:r>
              <a:rPr sz="1000" u="sng" spc="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violence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the</a:t>
            </a:r>
            <a:r>
              <a:rPr sz="1000" b="1" u="sng" spc="5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000" b="1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root</a:t>
            </a:r>
            <a:r>
              <a:rPr sz="1000" b="1" u="sng" spc="5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000" b="1" u="sng" spc="-6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causes</a:t>
            </a:r>
            <a:r>
              <a:rPr sz="1000" b="1" u="sng" spc="5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000" b="1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of</a:t>
            </a:r>
            <a:r>
              <a:rPr sz="1000" b="1" u="sng" spc="5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000" b="1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violence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30" dirty="0">
                <a:solidFill>
                  <a:srgbClr val="231F20"/>
                </a:solidFill>
                <a:latin typeface="Arial"/>
                <a:cs typeface="Arial"/>
              </a:rPr>
              <a:t>assets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support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strategies,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gaps/needs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addressed.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200" y="1503680"/>
            <a:ext cx="6858000" cy="3022600"/>
          </a:xfrm>
          <a:prstGeom prst="rect">
            <a:avLst/>
          </a:prstGeom>
          <a:solidFill>
            <a:srgbClr val="D9DCE1"/>
          </a:solidFill>
        </p:spPr>
        <p:txBody>
          <a:bodyPr vert="horz" wrap="square" lIns="0" tIns="15240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1200"/>
              </a:spcBef>
            </a:pP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Guiding</a:t>
            </a:r>
            <a:r>
              <a:rPr sz="1600" b="1" spc="-5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Principles</a:t>
            </a:r>
            <a:endParaRPr sz="1600">
              <a:latin typeface="Arial"/>
              <a:cs typeface="Arial"/>
            </a:endParaRPr>
          </a:p>
          <a:p>
            <a:pPr marL="152400" marR="145415">
              <a:lnSpc>
                <a:spcPct val="108300"/>
              </a:lnSpc>
              <a:spcBef>
                <a:spcPts val="480"/>
              </a:spcBef>
            </a:pPr>
            <a:r>
              <a:rPr sz="1000" b="1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Community-</a:t>
            </a:r>
            <a:r>
              <a:rPr sz="1000" b="1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centered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approach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informed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by,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tailored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to,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residents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b="1" u="none" spc="-1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everyone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involved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prioritize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needs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community.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means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social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partners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engaged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align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collaborate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residents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enforcement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order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reduce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build</a:t>
            </a:r>
            <a:r>
              <a:rPr sz="1000" u="none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community.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52400" marR="567690">
              <a:lnSpc>
                <a:spcPct val="108300"/>
              </a:lnSpc>
            </a:pPr>
            <a:r>
              <a:rPr sz="1000" b="1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Equitable</a:t>
            </a:r>
            <a:r>
              <a:rPr sz="1000" b="1" u="sng" spc="4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and</a:t>
            </a:r>
            <a:r>
              <a:rPr sz="1000" b="1" u="sng" spc="4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3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inclusive</a:t>
            </a:r>
            <a:r>
              <a:rPr sz="1000" u="none" spc="-35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Care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taken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guarantee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members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most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affected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most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disenfranchised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9"/>
              </a:rPr>
              <a:t>included</a:t>
            </a:r>
            <a:r>
              <a:rPr sz="1000" u="none" spc="2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creating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CVI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solutions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so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they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can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benefit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from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them.</a:t>
            </a:r>
            <a:endParaRPr sz="1000">
              <a:latin typeface="Tahoma"/>
              <a:cs typeface="Tahoma"/>
            </a:endParaRPr>
          </a:p>
          <a:p>
            <a:pPr marL="152400" marR="290195">
              <a:lnSpc>
                <a:spcPct val="108300"/>
              </a:lnSpc>
              <a:spcBef>
                <a:spcPts val="1200"/>
              </a:spcBef>
            </a:pPr>
            <a:r>
              <a:rPr sz="1000" b="1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10"/>
              </a:rPr>
              <a:t>Evidence-</a:t>
            </a:r>
            <a:r>
              <a:rPr sz="1000" b="1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10"/>
              </a:rPr>
              <a:t>informed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strategy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built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using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evidence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generated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multiple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disciplines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5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variety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methods.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Evidence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used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support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CVI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program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may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include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findings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from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research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evaluation</a:t>
            </a:r>
            <a:r>
              <a:rPr sz="1000" u="none" spc="50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as well as case</a:t>
            </a:r>
            <a:r>
              <a:rPr sz="1000" u="none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studies, expert opinions,</a:t>
            </a:r>
            <a:r>
              <a:rPr sz="1000" u="none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or documented lessons learned</a:t>
            </a:r>
            <a:r>
              <a:rPr sz="1000" u="none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from the field.</a:t>
            </a:r>
            <a:r>
              <a:rPr sz="1000" u="none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Tahoma"/>
                <a:cs typeface="Tahoma"/>
              </a:rPr>
              <a:t>Ideally,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 a CVI program</a:t>
            </a:r>
            <a:r>
              <a:rPr sz="1000" u="none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Tahoma"/>
                <a:cs typeface="Tahoma"/>
              </a:rPr>
              <a:t>will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engage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evaluation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build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evidence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base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works.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52400" marR="374015">
              <a:lnSpc>
                <a:spcPct val="108300"/>
              </a:lnSpc>
            </a:pPr>
            <a:r>
              <a:rPr sz="1000" b="1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Effective</a:t>
            </a:r>
            <a:r>
              <a:rPr sz="1000" b="1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and</a:t>
            </a:r>
            <a:r>
              <a:rPr sz="1000" b="1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3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sustainable</a:t>
            </a:r>
            <a:r>
              <a:rPr sz="1000" u="none" spc="-35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4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programs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demonstrate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measurable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impacts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well-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being,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access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3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enable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30" dirty="0">
                <a:solidFill>
                  <a:srgbClr val="231F20"/>
                </a:solidFill>
                <a:latin typeface="Arial"/>
                <a:cs typeface="Arial"/>
              </a:rPr>
              <a:t>responses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new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ongoing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challenges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time.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8321" y="808990"/>
            <a:ext cx="66770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Community</a:t>
            </a:r>
            <a:r>
              <a:rPr sz="1100" b="1" spc="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Violence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FFFFFF"/>
                </a:solidFill>
                <a:latin typeface="Arial"/>
                <a:cs typeface="Arial"/>
              </a:rPr>
              <a:t>Intervention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100" b="1" spc="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Prevention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FFFFFF"/>
                </a:solidFill>
                <a:latin typeface="Arial"/>
                <a:cs typeface="Arial"/>
              </a:rPr>
              <a:t>Initiative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0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Checklist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94219" y="9423400"/>
            <a:ext cx="220979" cy="254000"/>
          </a:xfrm>
          <a:custGeom>
            <a:avLst/>
            <a:gdLst/>
            <a:ahLst/>
            <a:cxnLst/>
            <a:rect l="l" t="t" r="r" b="b"/>
            <a:pathLst>
              <a:path w="220979" h="254000">
                <a:moveTo>
                  <a:pt x="220979" y="0"/>
                </a:moveTo>
                <a:lnTo>
                  <a:pt x="0" y="0"/>
                </a:lnTo>
                <a:lnTo>
                  <a:pt x="0" y="254000"/>
                </a:lnTo>
                <a:lnTo>
                  <a:pt x="220979" y="254000"/>
                </a:lnTo>
                <a:lnTo>
                  <a:pt x="220979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69810" y="9486900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490980"/>
            <a:ext cx="6873240" cy="73761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465" indent="-151765">
              <a:lnSpc>
                <a:spcPct val="100000"/>
              </a:lnSpc>
              <a:spcBef>
                <a:spcPts val="1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Use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multiple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qualitative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quantitative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sources,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including:</a:t>
            </a:r>
            <a:endParaRPr sz="1000">
              <a:latin typeface="Arial"/>
              <a:cs typeface="Arial"/>
            </a:endParaRPr>
          </a:p>
          <a:p>
            <a:pPr marL="341630" marR="62230" lvl="1" indent="-151130">
              <a:lnSpc>
                <a:spcPct val="108300"/>
              </a:lnSpc>
              <a:spcBef>
                <a:spcPts val="900"/>
              </a:spcBef>
              <a:buFont typeface="Arial"/>
              <a:buChar char="•"/>
              <a:tabLst>
                <a:tab pos="342900" algn="l"/>
              </a:tabLst>
            </a:pP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sz="1000" b="1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enforcement</a:t>
            </a:r>
            <a:r>
              <a:rPr sz="1000" b="1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b="1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learn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65" dirty="0">
                <a:solidFill>
                  <a:srgbClr val="231F20"/>
                </a:solidFill>
                <a:latin typeface="Arial"/>
                <a:cs typeface="Arial"/>
              </a:rPr>
              <a:t>WHERE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happens,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involved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violence,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type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is 	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occurring,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most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frequently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occurs.</a:t>
            </a:r>
            <a:endParaRPr sz="1000">
              <a:latin typeface="Arial"/>
              <a:cs typeface="Arial"/>
            </a:endParaRPr>
          </a:p>
          <a:p>
            <a:pPr marL="341630" marR="338455" lvl="1" indent="-151130">
              <a:lnSpc>
                <a:spcPct val="108300"/>
              </a:lnSpc>
              <a:spcBef>
                <a:spcPts val="700"/>
              </a:spcBef>
              <a:buFont typeface="Arial"/>
              <a:buChar char="•"/>
              <a:tabLst>
                <a:tab pos="342900" algn="l"/>
              </a:tabLst>
            </a:pPr>
            <a:r>
              <a:rPr sz="1000" b="1" spc="-25" dirty="0">
                <a:solidFill>
                  <a:srgbClr val="231F20"/>
                </a:solidFill>
                <a:latin typeface="Arial"/>
                <a:cs typeface="Arial"/>
              </a:rPr>
              <a:t>Public</a:t>
            </a:r>
            <a:r>
              <a:rPr sz="1000" b="1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health</a:t>
            </a:r>
            <a:r>
              <a:rPr sz="1000" b="1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b="1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learn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victimized,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victimization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occurs,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type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victimization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is 	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most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frequent.</a:t>
            </a:r>
            <a:endParaRPr sz="1000">
              <a:latin typeface="Arial"/>
              <a:cs typeface="Arial"/>
            </a:endParaRPr>
          </a:p>
          <a:p>
            <a:pPr marL="341630" marR="56515" lvl="1" indent="-151130">
              <a:lnSpc>
                <a:spcPct val="108300"/>
              </a:lnSpc>
              <a:spcBef>
                <a:spcPts val="700"/>
              </a:spcBef>
              <a:buFont typeface="Arial"/>
              <a:buChar char="•"/>
              <a:tabLst>
                <a:tab pos="342900" algn="l"/>
              </a:tabLst>
            </a:pP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organization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learn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receiving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services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involvement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violence,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65" dirty="0">
                <a:solidFill>
                  <a:srgbClr val="231F20"/>
                </a:solidFill>
                <a:latin typeface="Arial"/>
                <a:cs typeface="Arial"/>
              </a:rPr>
              <a:t>WHERE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community 	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residents do not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feel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safe,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WHY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violence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 occurring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 certain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places,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 the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community’s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assets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 	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needs,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trusted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leaders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community,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underlying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issues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cause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violence.</a:t>
            </a:r>
            <a:endParaRPr sz="1000">
              <a:latin typeface="Arial"/>
              <a:cs typeface="Arial"/>
            </a:endParaRPr>
          </a:p>
          <a:p>
            <a:pPr marL="341630" marR="24765" lvl="1" indent="-151130">
              <a:lnSpc>
                <a:spcPct val="108300"/>
              </a:lnSpc>
              <a:spcBef>
                <a:spcPts val="700"/>
              </a:spcBef>
              <a:buFont typeface="Arial"/>
              <a:buChar char="•"/>
              <a:tabLst>
                <a:tab pos="342900" algn="l"/>
              </a:tabLst>
            </a:pPr>
            <a:r>
              <a:rPr sz="1000" b="1" spc="-35" dirty="0">
                <a:solidFill>
                  <a:srgbClr val="231F20"/>
                </a:solidFill>
                <a:latin typeface="Arial"/>
                <a:cs typeface="Arial"/>
              </a:rPr>
              <a:t>Landscape</a:t>
            </a:r>
            <a:r>
              <a:rPr sz="1000" b="1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45" dirty="0">
                <a:solidFill>
                  <a:srgbClr val="231F20"/>
                </a:solidFill>
                <a:latin typeface="Arial"/>
                <a:cs typeface="Arial"/>
              </a:rPr>
              <a:t>analysis</a:t>
            </a:r>
            <a:r>
              <a:rPr sz="1000" b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learn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about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historical,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current,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proposed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policies,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systems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impacting 	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violence.</a:t>
            </a:r>
            <a:endParaRPr sz="1000">
              <a:latin typeface="Arial"/>
              <a:cs typeface="Arial"/>
            </a:endParaRPr>
          </a:p>
          <a:p>
            <a:pPr marL="165100" marR="295910" indent="-152400">
              <a:lnSpc>
                <a:spcPct val="108300"/>
              </a:lnSpc>
              <a:spcBef>
                <a:spcPts val="7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Check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231F20"/>
                </a:solidFill>
                <a:latin typeface="Arial"/>
                <a:cs typeface="Arial"/>
              </a:rPr>
              <a:t>biases</a:t>
            </a:r>
            <a:r>
              <a:rPr sz="1000" b="1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data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sources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mitigate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their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influence.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Consult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with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research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technical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assistance partners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necessary.</a:t>
            </a:r>
            <a:endParaRPr sz="1000">
              <a:latin typeface="Arial"/>
              <a:cs typeface="Arial"/>
            </a:endParaRPr>
          </a:p>
          <a:p>
            <a:pPr marL="165100" marR="102235" indent="-152400">
              <a:lnSpc>
                <a:spcPct val="108300"/>
              </a:lnSpc>
              <a:spcBef>
                <a:spcPts val="900"/>
              </a:spcBef>
              <a:buClr>
                <a:srgbClr val="231F20"/>
              </a:buClr>
              <a:buFont typeface="Wingdings"/>
              <a:buChar char=""/>
              <a:tabLst>
                <a:tab pos="165100" algn="l"/>
              </a:tabLst>
            </a:pP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Identify</a:t>
            </a:r>
            <a:r>
              <a:rPr sz="1000" u="none" spc="3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policies,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b="1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5" dirty="0">
                <a:solidFill>
                  <a:srgbClr val="231F20"/>
                </a:solidFill>
                <a:latin typeface="Arial"/>
                <a:cs typeface="Arial"/>
              </a:rPr>
              <a:t>comprehensive</a:t>
            </a:r>
            <a:r>
              <a:rPr sz="1000" b="1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0" dirty="0">
                <a:solidFill>
                  <a:srgbClr val="231F20"/>
                </a:solidFill>
                <a:latin typeface="Arial"/>
                <a:cs typeface="Arial"/>
              </a:rPr>
              <a:t>plans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0" dirty="0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sz="1000" b="1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50" dirty="0">
                <a:solidFill>
                  <a:srgbClr val="231F20"/>
                </a:solidFill>
                <a:latin typeface="Arial"/>
                <a:cs typeface="Arial"/>
              </a:rPr>
              <a:t>assets</a:t>
            </a:r>
            <a:r>
              <a:rPr sz="1000" b="1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note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existing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strengths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can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build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upon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efforts,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addition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identifying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any</a:t>
            </a:r>
            <a:r>
              <a:rPr sz="1000" u="none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needs/gaps.</a:t>
            </a:r>
            <a:endParaRPr sz="1000">
              <a:latin typeface="Arial"/>
              <a:cs typeface="Arial"/>
            </a:endParaRPr>
          </a:p>
          <a:p>
            <a:pPr marL="165100" marR="307975" indent="-152400" algn="just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Examine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capacity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35" dirty="0">
                <a:solidFill>
                  <a:srgbClr val="231F20"/>
                </a:solidFill>
                <a:latin typeface="Arial"/>
                <a:cs typeface="Arial"/>
              </a:rPr>
              <a:t>systems-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led</a:t>
            </a:r>
            <a:r>
              <a:rPr sz="1000" b="1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231F20"/>
                </a:solidFill>
                <a:latin typeface="Arial"/>
                <a:cs typeface="Arial"/>
              </a:rPr>
              <a:t>community-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based</a:t>
            </a:r>
            <a:r>
              <a:rPr sz="1000" b="1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leadership</a:t>
            </a: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CVI.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organizations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do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capacity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implement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federally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funded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programs,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implement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move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toward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community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leadership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time.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Step</a:t>
            </a:r>
            <a:r>
              <a:rPr sz="1600" b="1" spc="-25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2:</a:t>
            </a:r>
            <a:r>
              <a:rPr sz="1600" b="1" spc="-2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Form</a:t>
            </a:r>
            <a:r>
              <a:rPr sz="1600" b="1" spc="-2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a</a:t>
            </a:r>
            <a:r>
              <a:rPr sz="1600" b="1" spc="-20" dirty="0">
                <a:solidFill>
                  <a:srgbClr val="1E384B"/>
                </a:solidFill>
                <a:latin typeface="Arial"/>
                <a:cs typeface="Arial"/>
              </a:rPr>
              <a:t> Community 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Collaboration.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2.1.</a:t>
            </a:r>
            <a:r>
              <a:rPr sz="1300" b="1" spc="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Identify</a:t>
            </a:r>
            <a:r>
              <a:rPr sz="1300" b="1" spc="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partners</a:t>
            </a:r>
            <a:r>
              <a:rPr sz="1300" b="1" spc="2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to</a:t>
            </a:r>
            <a:r>
              <a:rPr sz="1300" b="1" spc="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form</a:t>
            </a:r>
            <a:r>
              <a:rPr sz="1300" b="1" spc="2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a</a:t>
            </a:r>
            <a:r>
              <a:rPr sz="1300" b="1" spc="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collaboration</a:t>
            </a:r>
            <a:r>
              <a:rPr sz="1300" b="1" u="none" spc="1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300" b="1" u="none" dirty="0">
                <a:solidFill>
                  <a:srgbClr val="474C55"/>
                </a:solidFill>
                <a:latin typeface="Arial"/>
                <a:cs typeface="Arial"/>
              </a:rPr>
              <a:t>for</a:t>
            </a:r>
            <a:r>
              <a:rPr sz="1300" b="1" u="none" spc="2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u="none" spc="-20" dirty="0">
                <a:solidFill>
                  <a:srgbClr val="474C55"/>
                </a:solidFill>
                <a:latin typeface="Arial"/>
                <a:cs typeface="Arial"/>
              </a:rPr>
              <a:t>CVI.</a:t>
            </a:r>
            <a:endParaRPr sz="1300">
              <a:latin typeface="Arial"/>
              <a:cs typeface="Arial"/>
            </a:endParaRPr>
          </a:p>
          <a:p>
            <a:pPr marL="12700" marR="282575">
              <a:lnSpc>
                <a:spcPct val="108300"/>
              </a:lnSpc>
              <a:spcBef>
                <a:spcPts val="1140"/>
              </a:spcBef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Recruit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complementary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missions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skill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sets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work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together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priorities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you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selected.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290830" indent="-152400" algn="just">
              <a:lnSpc>
                <a:spcPct val="108300"/>
              </a:lnSpc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public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health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hospital-based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victim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services,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trauma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centers,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health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departments,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mental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health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services,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prevention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specialists.</a:t>
            </a:r>
            <a:endParaRPr sz="1000">
              <a:latin typeface="Arial"/>
              <a:cs typeface="Arial"/>
            </a:endParaRPr>
          </a:p>
          <a:p>
            <a:pPr marL="165100" marR="5080" indent="-152400">
              <a:lnSpc>
                <a:spcPct val="108300"/>
              </a:lnSpc>
              <a:spcBef>
                <a:spcPts val="905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public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sector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enforcement,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courts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supervision,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corrections,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schools,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housing,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parks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recreation,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other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municipal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departments.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Government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entities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should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avoid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artificial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“turf”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boundary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issues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hamper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collaboration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information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sharing.</a:t>
            </a:r>
            <a:endParaRPr sz="1000">
              <a:latin typeface="Arial"/>
              <a:cs typeface="Arial"/>
            </a:endParaRPr>
          </a:p>
          <a:p>
            <a:pPr marL="165100" marR="39052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community-based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existing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wraparound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1000" b="1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providers,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faith-based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organizations,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leaders,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resident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organizations,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development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corporations,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job-training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centers,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re-entry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programs,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victim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organizations,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domestic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rape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crisis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centers.</a:t>
            </a:r>
            <a:endParaRPr sz="1000">
              <a:latin typeface="Arial"/>
              <a:cs typeface="Arial"/>
            </a:endParaRPr>
          </a:p>
          <a:p>
            <a:pPr marL="165100" marR="3111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providers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institutional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criminal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justice-based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victim/witness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assistance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units,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social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behavioral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health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organizations,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agencies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treating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substance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use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mental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health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disorders,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arts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environmental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organizations.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private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entities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businesses,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foundations,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job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training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job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placement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partners.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800" y="673098"/>
            <a:ext cx="1712595" cy="1543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spc="-50" dirty="0">
                <a:solidFill>
                  <a:srgbClr val="474C55"/>
                </a:solidFill>
                <a:latin typeface="Arial"/>
                <a:cs typeface="Arial"/>
              </a:rPr>
              <a:t>BUREAU</a:t>
            </a:r>
            <a:r>
              <a:rPr sz="850" dirty="0">
                <a:solidFill>
                  <a:srgbClr val="474C55"/>
                </a:solidFill>
                <a:latin typeface="Arial"/>
                <a:cs typeface="Arial"/>
              </a:rPr>
              <a:t> OF </a:t>
            </a:r>
            <a:r>
              <a:rPr sz="850" spc="-55" dirty="0">
                <a:solidFill>
                  <a:srgbClr val="474C55"/>
                </a:solidFill>
                <a:latin typeface="Arial"/>
                <a:cs typeface="Arial"/>
              </a:rPr>
              <a:t>JUSTICE</a:t>
            </a:r>
            <a:r>
              <a:rPr sz="85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474C55"/>
                </a:solidFill>
                <a:latin typeface="Arial"/>
                <a:cs typeface="Arial"/>
              </a:rPr>
              <a:t>ASSISTANCE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98700" y="685800"/>
            <a:ext cx="5473700" cy="411480"/>
          </a:xfrm>
          <a:custGeom>
            <a:avLst/>
            <a:gdLst/>
            <a:ahLst/>
            <a:cxnLst/>
            <a:rect l="l" t="t" r="r" b="b"/>
            <a:pathLst>
              <a:path w="5473700" h="411480">
                <a:moveTo>
                  <a:pt x="5473700" y="0"/>
                </a:moveTo>
                <a:lnTo>
                  <a:pt x="0" y="0"/>
                </a:lnTo>
                <a:lnTo>
                  <a:pt x="0" y="411479"/>
                </a:lnTo>
                <a:lnTo>
                  <a:pt x="5473700" y="411479"/>
                </a:lnTo>
                <a:lnTo>
                  <a:pt x="5473700" y="0"/>
                </a:lnTo>
                <a:close/>
              </a:path>
            </a:pathLst>
          </a:custGeom>
          <a:solidFill>
            <a:srgbClr val="1E3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4500" y="1192529"/>
            <a:ext cx="7327900" cy="38100"/>
          </a:xfrm>
          <a:custGeom>
            <a:avLst/>
            <a:gdLst/>
            <a:ahLst/>
            <a:cxnLst/>
            <a:rect l="l" t="t" r="r" b="b"/>
            <a:pathLst>
              <a:path w="7327900" h="38100">
                <a:moveTo>
                  <a:pt x="7327900" y="0"/>
                </a:moveTo>
                <a:lnTo>
                  <a:pt x="0" y="0"/>
                </a:lnTo>
                <a:lnTo>
                  <a:pt x="0" y="38100"/>
                </a:lnTo>
                <a:lnTo>
                  <a:pt x="7327900" y="38100"/>
                </a:lnTo>
                <a:lnTo>
                  <a:pt x="7327900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9423400"/>
            <a:ext cx="220979" cy="254000"/>
          </a:xfrm>
          <a:custGeom>
            <a:avLst/>
            <a:gdLst/>
            <a:ahLst/>
            <a:cxnLst/>
            <a:rect l="l" t="t" r="r" b="b"/>
            <a:pathLst>
              <a:path w="220979" h="254000">
                <a:moveTo>
                  <a:pt x="220979" y="0"/>
                </a:moveTo>
                <a:lnTo>
                  <a:pt x="0" y="0"/>
                </a:lnTo>
                <a:lnTo>
                  <a:pt x="0" y="254000"/>
                </a:lnTo>
                <a:lnTo>
                  <a:pt x="220979" y="254000"/>
                </a:lnTo>
                <a:lnTo>
                  <a:pt x="220979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0700" y="9486900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1511300"/>
            <a:ext cx="6812280" cy="747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2.2.</a:t>
            </a:r>
            <a:r>
              <a:rPr sz="1300" b="1" spc="1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474C55"/>
                </a:solidFill>
                <a:latin typeface="Arial"/>
                <a:cs typeface="Arial"/>
              </a:rPr>
              <a:t>Bring</a:t>
            </a:r>
            <a:r>
              <a:rPr sz="1300" b="1" spc="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partners</a:t>
            </a:r>
            <a:r>
              <a:rPr sz="1300" b="1" spc="1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together</a:t>
            </a:r>
            <a:r>
              <a:rPr sz="1300" b="1" spc="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and</a:t>
            </a:r>
            <a:r>
              <a:rPr sz="1300" b="1" spc="1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build</a:t>
            </a:r>
            <a:r>
              <a:rPr sz="1300" b="1" u="sng" spc="1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300" b="1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trust</a:t>
            </a:r>
            <a:r>
              <a:rPr sz="1300" b="1" u="none" spc="-10" dirty="0">
                <a:solidFill>
                  <a:srgbClr val="474C55"/>
                </a:solidFill>
                <a:latin typeface="Arial"/>
                <a:cs typeface="Arial"/>
              </a:rPr>
              <a:t>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Set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expectations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conditions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successfully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manage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partnerships.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Define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shared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goals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 vision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CVI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work.</a:t>
            </a:r>
            <a:endParaRPr sz="1000">
              <a:latin typeface="Tahoma"/>
              <a:cs typeface="Tahoma"/>
            </a:endParaRPr>
          </a:p>
          <a:p>
            <a:pPr marL="165100" marR="2794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Define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 roles and responsibilities of each partner clearly so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each partner knows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what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 is expected of them and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how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work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another.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Conduct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necessary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building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repair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overcome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legacies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strained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mistrust.</a:t>
            </a:r>
            <a:endParaRPr sz="1000">
              <a:latin typeface="Arial"/>
              <a:cs typeface="Arial"/>
            </a:endParaRPr>
          </a:p>
          <a:p>
            <a:pPr marL="165100" marR="29400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Establish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communication,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coordination,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accountability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processes,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those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philosophical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differences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regarding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goals/strategies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efforts.</a:t>
            </a:r>
            <a:endParaRPr sz="1000">
              <a:latin typeface="Arial"/>
              <a:cs typeface="Arial"/>
            </a:endParaRPr>
          </a:p>
          <a:p>
            <a:pPr marL="165100" marR="12763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potentially</a:t>
            </a:r>
            <a:r>
              <a:rPr sz="10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overlapping</a:t>
            </a:r>
            <a:r>
              <a:rPr sz="10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strategies/policies/community</a:t>
            </a:r>
            <a:r>
              <a:rPr sz="10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efforts</a:t>
            </a:r>
            <a:r>
              <a:rPr sz="10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among</a:t>
            </a:r>
            <a:r>
              <a:rPr sz="10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</a:t>
            </a:r>
            <a:r>
              <a:rPr sz="10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organizations</a:t>
            </a:r>
            <a:r>
              <a:rPr sz="10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assign</a:t>
            </a:r>
            <a:r>
              <a:rPr sz="10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roles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accordingly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maximize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available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efforts.</a:t>
            </a:r>
            <a:endParaRPr sz="1000">
              <a:latin typeface="Arial"/>
              <a:cs typeface="Arial"/>
            </a:endParaRPr>
          </a:p>
          <a:p>
            <a:pPr marL="165100" marR="2159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Identify,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engage,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hire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trusted,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credible</a:t>
            </a:r>
            <a:r>
              <a:rPr sz="1000" b="1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231F20"/>
                </a:solidFill>
                <a:latin typeface="Arial"/>
                <a:cs typeface="Arial"/>
              </a:rPr>
              <a:t>messengers</a:t>
            </a:r>
            <a:r>
              <a:rPr sz="1000" b="1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practitioners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community.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trainings,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professional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development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supports,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compensation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work.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Anticipate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special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considerations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may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arise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employing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been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involved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justice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system.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2.3.</a:t>
            </a:r>
            <a:r>
              <a:rPr sz="1300" b="1" spc="5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Strengthen</a:t>
            </a:r>
            <a:r>
              <a:rPr sz="1300" b="1" spc="5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the</a:t>
            </a:r>
            <a:r>
              <a:rPr sz="1300" b="1" spc="5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collaboration.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Ensure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ongoing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knowledge,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skills,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needed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successfully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implement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approach.</a:t>
            </a:r>
            <a:endParaRPr sz="1000">
              <a:latin typeface="Arial"/>
              <a:cs typeface="Arial"/>
            </a:endParaRPr>
          </a:p>
          <a:p>
            <a:pPr marL="165100" marR="13652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Determine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whether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necessary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engaged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collaboration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missing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partners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need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table.</a:t>
            </a:r>
            <a:endParaRPr sz="1000">
              <a:latin typeface="Arial"/>
              <a:cs typeface="Arial"/>
            </a:endParaRPr>
          </a:p>
          <a:p>
            <a:pPr marL="165100" marR="10350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Build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b="1" spc="-30" dirty="0">
                <a:solidFill>
                  <a:srgbClr val="231F20"/>
                </a:solidFill>
                <a:latin typeface="Arial"/>
                <a:cs typeface="Arial"/>
              </a:rPr>
              <a:t>community-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based</a:t>
            </a:r>
            <a:r>
              <a:rPr sz="1000" b="1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organizations’</a:t>
            </a:r>
            <a:r>
              <a:rPr sz="1000" b="1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capacity</a:t>
            </a:r>
            <a:r>
              <a:rPr sz="1000" u="none" spc="5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strengthen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scale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work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effectively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meet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complex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needs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persons</a:t>
            </a:r>
            <a:r>
              <a:rPr sz="1000" u="none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engaged</a:t>
            </a:r>
            <a:r>
              <a:rPr sz="1000" u="none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u="none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and/or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impacted</a:t>
            </a:r>
            <a:r>
              <a:rPr sz="1000" u="none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000" u="none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violence.</a:t>
            </a:r>
            <a:endParaRPr sz="1000">
              <a:latin typeface="Arial"/>
              <a:cs typeface="Arial"/>
            </a:endParaRPr>
          </a:p>
          <a:p>
            <a:pPr marL="165100" marR="58419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Work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research</a:t>
            </a:r>
            <a:r>
              <a:rPr sz="1000" b="1" u="sng" spc="6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b="1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partner</a:t>
            </a:r>
            <a:r>
              <a:rPr sz="1000" b="1" u="none" spc="4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and/or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technical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assistance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partner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where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whom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focus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CVI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efforts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measure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strategies’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impact.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opportunities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include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trauma-</a:t>
            </a:r>
            <a:r>
              <a:rPr sz="1000" b="1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informed</a:t>
            </a:r>
            <a:r>
              <a:rPr sz="1000" b="1" u="none" spc="12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approaches</a:t>
            </a:r>
            <a:r>
              <a:rPr sz="1000" u="none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responses</a:t>
            </a:r>
            <a:r>
              <a:rPr sz="1000" u="none" spc="10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throughout</a:t>
            </a:r>
            <a:r>
              <a:rPr sz="1000" u="none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CVI.</a:t>
            </a:r>
            <a:endParaRPr sz="1000">
              <a:latin typeface="Arial"/>
              <a:cs typeface="Arial"/>
            </a:endParaRPr>
          </a:p>
          <a:p>
            <a:pPr marL="165100" marR="1270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Consider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potential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roadblocks,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6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organizations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that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lack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experience working with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persons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with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criminal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history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or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gang</a:t>
            </a:r>
            <a:r>
              <a:rPr sz="1000" spc="-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affiliations.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Address</a:t>
            </a:r>
            <a:r>
              <a:rPr sz="1000" spc="-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ahoma"/>
                <a:cs typeface="Tahoma"/>
              </a:rPr>
              <a:t>any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capability</a:t>
            </a:r>
            <a:r>
              <a:rPr sz="1000" spc="-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ahoma"/>
                <a:cs typeface="Tahoma"/>
              </a:rPr>
              <a:t>safety</a:t>
            </a:r>
            <a:r>
              <a:rPr sz="1000" spc="-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concerns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up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ahoma"/>
                <a:cs typeface="Tahoma"/>
              </a:rPr>
              <a:t>front</a:t>
            </a:r>
            <a:r>
              <a:rPr sz="1000" spc="-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ahoma"/>
                <a:cs typeface="Tahoma"/>
              </a:rPr>
              <a:t>ensure</a:t>
            </a:r>
            <a:r>
              <a:rPr sz="1000" spc="-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referrals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-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these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ahoma"/>
                <a:cs typeface="Tahoma"/>
              </a:rPr>
              <a:t>partners</a:t>
            </a:r>
            <a:r>
              <a:rPr sz="1000" spc="-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ahoma"/>
                <a:cs typeface="Tahoma"/>
              </a:rPr>
              <a:t>are</a:t>
            </a:r>
            <a:r>
              <a:rPr sz="1000" spc="-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successful.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Step</a:t>
            </a:r>
            <a:r>
              <a:rPr sz="1600" b="1" spc="2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3:</a:t>
            </a:r>
            <a:r>
              <a:rPr sz="1600" b="1" spc="2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Implement</a:t>
            </a:r>
            <a:r>
              <a:rPr sz="1600" b="1" spc="2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1E384B"/>
                </a:solidFill>
                <a:latin typeface="Arial"/>
                <a:cs typeface="Arial"/>
              </a:rPr>
              <a:t>CVI.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3.1.</a:t>
            </a:r>
            <a:r>
              <a:rPr sz="1300" b="1" spc="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Select</a:t>
            </a:r>
            <a:r>
              <a:rPr sz="1300" b="1" spc="2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the</a:t>
            </a:r>
            <a:r>
              <a:rPr sz="1300" b="1" spc="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CVI</a:t>
            </a:r>
            <a:r>
              <a:rPr sz="1300" b="1" spc="2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strategies.</a:t>
            </a:r>
            <a:endParaRPr sz="1300">
              <a:latin typeface="Arial"/>
              <a:cs typeface="Arial"/>
            </a:endParaRPr>
          </a:p>
          <a:p>
            <a:pPr marL="12700" marR="123825">
              <a:lnSpc>
                <a:spcPct val="108300"/>
              </a:lnSpc>
              <a:spcBef>
                <a:spcPts val="1140"/>
              </a:spcBef>
            </a:pP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Review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tailor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community’s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approach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ensure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alignment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highest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risk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individuals,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groups,</a:t>
            </a:r>
            <a:r>
              <a:rPr sz="1000" spc="-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 locations as identified in the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b="1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b="1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assessment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271145" indent="-152400">
              <a:lnSpc>
                <a:spcPct val="108300"/>
              </a:lnSpc>
            </a:pPr>
            <a:r>
              <a:rPr sz="1000" dirty="0">
                <a:solidFill>
                  <a:srgbClr val="231F20"/>
                </a:solidFill>
                <a:latin typeface="Wingdings"/>
                <a:cs typeface="Wingdings"/>
              </a:rPr>
              <a:t></a:t>
            </a:r>
            <a:r>
              <a:rPr sz="1000" spc="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Determine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priorities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your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based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results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b="1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40" dirty="0">
                <a:solidFill>
                  <a:srgbClr val="231F20"/>
                </a:solidFill>
                <a:latin typeface="Arial"/>
                <a:cs typeface="Arial"/>
              </a:rPr>
              <a:t>assessment</a:t>
            </a:r>
            <a:r>
              <a:rPr sz="1000" b="1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input.</a:t>
            </a:r>
            <a:r>
              <a:rPr sz="100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Consider: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8321" y="808990"/>
            <a:ext cx="66770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Community</a:t>
            </a:r>
            <a:r>
              <a:rPr sz="1100" b="1" spc="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Violence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FFFFFF"/>
                </a:solidFill>
                <a:latin typeface="Arial"/>
                <a:cs typeface="Arial"/>
              </a:rPr>
              <a:t>Intervention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100" b="1" spc="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Prevention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FFFFFF"/>
                </a:solidFill>
                <a:latin typeface="Arial"/>
                <a:cs typeface="Arial"/>
              </a:rPr>
              <a:t>Initiative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0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Checklist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94219" y="9423400"/>
            <a:ext cx="220979" cy="254000"/>
          </a:xfrm>
          <a:custGeom>
            <a:avLst/>
            <a:gdLst/>
            <a:ahLst/>
            <a:cxnLst/>
            <a:rect l="l" t="t" r="r" b="b"/>
            <a:pathLst>
              <a:path w="220979" h="254000">
                <a:moveTo>
                  <a:pt x="220979" y="0"/>
                </a:moveTo>
                <a:lnTo>
                  <a:pt x="0" y="0"/>
                </a:lnTo>
                <a:lnTo>
                  <a:pt x="0" y="254000"/>
                </a:lnTo>
                <a:lnTo>
                  <a:pt x="220979" y="254000"/>
                </a:lnTo>
                <a:lnTo>
                  <a:pt x="220979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69810" y="9486900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511300"/>
            <a:ext cx="6877684" cy="6319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152400">
              <a:lnSpc>
                <a:spcPct val="100000"/>
              </a:lnSpc>
              <a:spcBef>
                <a:spcPts val="100"/>
              </a:spcBef>
              <a:buChar char="•"/>
              <a:tabLst>
                <a:tab pos="342900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Specific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areas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community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neighborhood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where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violence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more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typically</a:t>
            </a:r>
            <a:r>
              <a:rPr sz="1000" spc="3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occurs.</a:t>
            </a:r>
            <a:endParaRPr sz="1000">
              <a:latin typeface="Tahoma"/>
              <a:cs typeface="Tahoma"/>
            </a:endParaRPr>
          </a:p>
          <a:p>
            <a:pPr marL="342900" indent="-152400">
              <a:lnSpc>
                <a:spcPct val="100000"/>
              </a:lnSpc>
              <a:spcBef>
                <a:spcPts val="800"/>
              </a:spcBef>
              <a:buChar char="•"/>
              <a:tabLst>
                <a:tab pos="342900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Specific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types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violence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most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impact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community.</a:t>
            </a:r>
            <a:endParaRPr sz="1000">
              <a:latin typeface="Tahoma"/>
              <a:cs typeface="Tahoma"/>
            </a:endParaRPr>
          </a:p>
          <a:p>
            <a:pPr marL="165100" marR="2694940" indent="177800">
              <a:lnSpc>
                <a:spcPct val="166700"/>
              </a:lnSpc>
              <a:buChar char="•"/>
              <a:tabLst>
                <a:tab pos="342900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Specific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groups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populations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on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which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focus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CVI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strategies.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These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priorities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should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tailored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your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specific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community.</a:t>
            </a:r>
            <a:endParaRPr sz="1000">
              <a:latin typeface="Tahoma"/>
              <a:cs typeface="Tahoma"/>
            </a:endParaRPr>
          </a:p>
          <a:p>
            <a:pPr marL="165100" marR="1524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Select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strategies.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focus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interventions</a:t>
            </a:r>
            <a:r>
              <a:rPr sz="1000" b="1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highest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risk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involvement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and/or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places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where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incidents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most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likely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occur.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Consider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prevention</a:t>
            </a:r>
            <a:r>
              <a:rPr sz="1000" u="sng" spc="8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programs</a:t>
            </a:r>
            <a:r>
              <a:rPr sz="1000" u="none" spc="8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complement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selected</a:t>
            </a:r>
            <a:r>
              <a:rPr sz="1000" u="none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10" dirty="0">
                <a:solidFill>
                  <a:srgbClr val="231F20"/>
                </a:solidFill>
                <a:latin typeface="Arial"/>
                <a:cs typeface="Arial"/>
              </a:rPr>
              <a:t>interventions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65100" marR="1016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Customize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meet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needs,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issues,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priorities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community,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because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not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model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can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be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easily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replicated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or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implemented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1000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one-size-fits-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all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manner.</a:t>
            </a:r>
            <a:endParaRPr sz="1000">
              <a:latin typeface="Tahoma"/>
              <a:cs typeface="Tahoma"/>
            </a:endParaRPr>
          </a:p>
          <a:p>
            <a:pPr marL="165100" marR="29273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Build a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roadmap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 CVI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strategies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ahoma"/>
                <a:cs typeface="Tahoma"/>
              </a:rPr>
              <a:t>(</a:t>
            </a:r>
            <a:r>
              <a:rPr sz="1000" b="1" u="sng" spc="-7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a</a:t>
            </a:r>
            <a:r>
              <a:rPr sz="1000" b="1" u="sng" spc="5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b="1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logic</a:t>
            </a:r>
            <a:r>
              <a:rPr sz="1000" b="1" u="sng" spc="5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b="1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model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provides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framework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implementation,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program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monitoring,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evaluation.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80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roadmap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identifies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core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components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program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connections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among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activities,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process,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outcomes.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Consider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theory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change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roadmap.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3.2.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Create</a:t>
            </a:r>
            <a:r>
              <a:rPr sz="1300" b="1" spc="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a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supportive</a:t>
            </a:r>
            <a:r>
              <a:rPr sz="1300" b="1" spc="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5" dirty="0">
                <a:solidFill>
                  <a:srgbClr val="474C55"/>
                </a:solidFill>
                <a:latin typeface="Arial"/>
                <a:cs typeface="Arial"/>
              </a:rPr>
              <a:t>structure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for</a:t>
            </a:r>
            <a:r>
              <a:rPr sz="1300" b="1" spc="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implementation.</a:t>
            </a:r>
            <a:endParaRPr sz="1300">
              <a:latin typeface="Arial"/>
              <a:cs typeface="Arial"/>
            </a:endParaRPr>
          </a:p>
          <a:p>
            <a:pPr marL="12700" marR="60325">
              <a:lnSpc>
                <a:spcPct val="108300"/>
              </a:lnSpc>
              <a:spcBef>
                <a:spcPts val="1140"/>
              </a:spcBef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Establish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clear</a:t>
            </a:r>
            <a:r>
              <a:rPr sz="1000" u="sng" spc="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management</a:t>
            </a:r>
            <a:r>
              <a:rPr sz="1000" u="sng" spc="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structure</a:t>
            </a:r>
            <a:r>
              <a:rPr sz="1000" u="none" spc="2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put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selected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strategies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into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action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identifies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who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Tahoma"/>
                <a:cs typeface="Tahoma"/>
              </a:rPr>
              <a:t>runs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Tahoma"/>
                <a:cs typeface="Tahoma"/>
              </a:rPr>
              <a:t>the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programs.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includes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instituting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processes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selecting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community-based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providers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operate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programs,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developing</a:t>
            </a:r>
            <a:r>
              <a:rPr sz="1000" u="none" spc="-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an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agreed-upon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action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plan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for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program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implementation,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building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flexible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environment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that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allows</a:t>
            </a:r>
            <a:r>
              <a:rPr sz="1000" u="none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Tahoma"/>
                <a:cs typeface="Tahoma"/>
              </a:rPr>
              <a:t>for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making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necessary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changes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time.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5080" indent="-152400">
              <a:lnSpc>
                <a:spcPct val="108300"/>
              </a:lnSpc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Select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partners.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range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organizations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agencies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deep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experience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authentic</a:t>
            </a:r>
            <a:r>
              <a:rPr sz="1000" b="1" u="sng" spc="6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b="1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community</a:t>
            </a:r>
            <a:r>
              <a:rPr sz="1000" b="1" u="sng" spc="6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b="1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engagement</a:t>
            </a:r>
            <a:r>
              <a:rPr sz="1000" b="1" u="none" spc="6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well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positioned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implement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provide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services.</a:t>
            </a:r>
            <a:r>
              <a:rPr sz="1000" u="none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Consider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professional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qualifications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as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well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as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relevant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experience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credibility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with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individuals,</a:t>
            </a:r>
            <a:r>
              <a:rPr sz="1000" u="none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groups,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u="none" spc="2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location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being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served.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Seek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flexible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funding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from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local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and/or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larger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agencies,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if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needed,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pass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Tahoma"/>
                <a:cs typeface="Tahoma"/>
              </a:rPr>
              <a:t>through</a:t>
            </a:r>
            <a:r>
              <a:rPr sz="1000" u="none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Tahoma"/>
                <a:cs typeface="Tahoma"/>
              </a:rPr>
              <a:t>funds</a:t>
            </a:r>
            <a:r>
              <a:rPr sz="1000" u="none" spc="50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smaller,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less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resourced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partners.</a:t>
            </a:r>
            <a:endParaRPr sz="1000">
              <a:latin typeface="Arial"/>
              <a:cs typeface="Arial"/>
            </a:endParaRPr>
          </a:p>
          <a:p>
            <a:pPr marL="165100" marR="17526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Create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action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plan.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developed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collaboration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key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partners,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ensure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everyone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involved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implementation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same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page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key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tasks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fall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cracks.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action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all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implementation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tasks,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deadlines,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person(s)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responsible.</a:t>
            </a:r>
            <a:endParaRPr sz="1000">
              <a:latin typeface="Arial"/>
              <a:cs typeface="Arial"/>
            </a:endParaRPr>
          </a:p>
          <a:p>
            <a:pPr marL="165100" marR="7239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Engage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training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technical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assistance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providers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implementation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issues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challenges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receive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training,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needed.</a:t>
            </a:r>
            <a:endParaRPr sz="1000">
              <a:latin typeface="Arial"/>
              <a:cs typeface="Arial"/>
            </a:endParaRPr>
          </a:p>
          <a:p>
            <a:pPr marL="165100" marR="264795" indent="-152400">
              <a:lnSpc>
                <a:spcPct val="108300"/>
              </a:lnSpc>
              <a:spcBef>
                <a:spcPts val="900"/>
              </a:spcBef>
              <a:buClr>
                <a:srgbClr val="231F20"/>
              </a:buClr>
              <a:buFont typeface="Wingdings"/>
              <a:buChar char=""/>
              <a:tabLst>
                <a:tab pos="165100" algn="l"/>
              </a:tabLst>
            </a:pP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Make</a:t>
            </a:r>
            <a:r>
              <a:rPr sz="1000" u="sng" spc="7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0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changes</a:t>
            </a:r>
            <a:r>
              <a:rPr sz="1000" u="sng" spc="7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to</a:t>
            </a:r>
            <a:r>
              <a:rPr sz="1000" u="sng" spc="7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the</a:t>
            </a:r>
            <a:r>
              <a:rPr sz="1000" u="sng" spc="7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0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CVI</a:t>
            </a:r>
            <a:r>
              <a:rPr sz="1000" u="sng" spc="7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programs</a:t>
            </a:r>
            <a:r>
              <a:rPr sz="1000" u="sng" spc="7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and/or</a:t>
            </a:r>
            <a:r>
              <a:rPr sz="1000" u="sng" spc="7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strategies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needed,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so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throughout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implementation</a:t>
            </a:r>
            <a:r>
              <a:rPr sz="1000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process,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tailored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needs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participants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meet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community’s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gaps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challenges.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800" y="673098"/>
            <a:ext cx="1712595" cy="1543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spc="-50" dirty="0">
                <a:solidFill>
                  <a:srgbClr val="474C55"/>
                </a:solidFill>
                <a:latin typeface="Arial"/>
                <a:cs typeface="Arial"/>
              </a:rPr>
              <a:t>BUREAU</a:t>
            </a:r>
            <a:r>
              <a:rPr sz="850" dirty="0">
                <a:solidFill>
                  <a:srgbClr val="474C55"/>
                </a:solidFill>
                <a:latin typeface="Arial"/>
                <a:cs typeface="Arial"/>
              </a:rPr>
              <a:t> OF </a:t>
            </a:r>
            <a:r>
              <a:rPr sz="850" spc="-55" dirty="0">
                <a:solidFill>
                  <a:srgbClr val="474C55"/>
                </a:solidFill>
                <a:latin typeface="Arial"/>
                <a:cs typeface="Arial"/>
              </a:rPr>
              <a:t>JUSTICE</a:t>
            </a:r>
            <a:r>
              <a:rPr sz="85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474C55"/>
                </a:solidFill>
                <a:latin typeface="Arial"/>
                <a:cs typeface="Arial"/>
              </a:rPr>
              <a:t>ASSISTANCE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98700" y="685800"/>
            <a:ext cx="5473700" cy="411480"/>
          </a:xfrm>
          <a:custGeom>
            <a:avLst/>
            <a:gdLst/>
            <a:ahLst/>
            <a:cxnLst/>
            <a:rect l="l" t="t" r="r" b="b"/>
            <a:pathLst>
              <a:path w="5473700" h="411480">
                <a:moveTo>
                  <a:pt x="5473700" y="0"/>
                </a:moveTo>
                <a:lnTo>
                  <a:pt x="0" y="0"/>
                </a:lnTo>
                <a:lnTo>
                  <a:pt x="0" y="411479"/>
                </a:lnTo>
                <a:lnTo>
                  <a:pt x="5473700" y="411479"/>
                </a:lnTo>
                <a:lnTo>
                  <a:pt x="5473700" y="0"/>
                </a:lnTo>
                <a:close/>
              </a:path>
            </a:pathLst>
          </a:custGeom>
          <a:solidFill>
            <a:srgbClr val="1E3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4500" y="1192529"/>
            <a:ext cx="7327900" cy="38100"/>
          </a:xfrm>
          <a:custGeom>
            <a:avLst/>
            <a:gdLst/>
            <a:ahLst/>
            <a:cxnLst/>
            <a:rect l="l" t="t" r="r" b="b"/>
            <a:pathLst>
              <a:path w="7327900" h="38100">
                <a:moveTo>
                  <a:pt x="7327900" y="0"/>
                </a:moveTo>
                <a:lnTo>
                  <a:pt x="0" y="0"/>
                </a:lnTo>
                <a:lnTo>
                  <a:pt x="0" y="38100"/>
                </a:lnTo>
                <a:lnTo>
                  <a:pt x="7327900" y="38100"/>
                </a:lnTo>
                <a:lnTo>
                  <a:pt x="7327900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9423400"/>
            <a:ext cx="220979" cy="254000"/>
          </a:xfrm>
          <a:custGeom>
            <a:avLst/>
            <a:gdLst/>
            <a:ahLst/>
            <a:cxnLst/>
            <a:rect l="l" t="t" r="r" b="b"/>
            <a:pathLst>
              <a:path w="220979" h="254000">
                <a:moveTo>
                  <a:pt x="220979" y="0"/>
                </a:moveTo>
                <a:lnTo>
                  <a:pt x="0" y="0"/>
                </a:lnTo>
                <a:lnTo>
                  <a:pt x="0" y="254000"/>
                </a:lnTo>
                <a:lnTo>
                  <a:pt x="220979" y="254000"/>
                </a:lnTo>
                <a:lnTo>
                  <a:pt x="220979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0700" y="9486900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1511300"/>
            <a:ext cx="6884034" cy="7465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Step</a:t>
            </a:r>
            <a:r>
              <a:rPr sz="1600" b="1" spc="5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4:</a:t>
            </a:r>
            <a:r>
              <a:rPr sz="1600" b="1" spc="1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Setting</a:t>
            </a:r>
            <a:r>
              <a:rPr sz="1600" b="1" spc="1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CVI</a:t>
            </a:r>
            <a:r>
              <a:rPr sz="1600" b="1" spc="1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Up</a:t>
            </a:r>
            <a:r>
              <a:rPr sz="1600" b="1" spc="1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for</a:t>
            </a:r>
            <a:r>
              <a:rPr sz="1600" b="1" spc="1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Success.</a:t>
            </a:r>
            <a:endParaRPr sz="1600" dirty="0">
              <a:latin typeface="Arial"/>
              <a:cs typeface="Arial"/>
            </a:endParaRPr>
          </a:p>
          <a:p>
            <a:pPr marL="354330" lvl="1" indent="-34163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54330" algn="l"/>
              </a:tabLst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Engage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the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5" dirty="0">
                <a:solidFill>
                  <a:srgbClr val="474C55"/>
                </a:solidFill>
                <a:latin typeface="Arial"/>
                <a:cs typeface="Arial"/>
              </a:rPr>
              <a:t>community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and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474C55"/>
                </a:solidFill>
                <a:latin typeface="Arial"/>
                <a:cs typeface="Arial"/>
              </a:rPr>
              <a:t>seek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frequent</a:t>
            </a:r>
            <a:r>
              <a:rPr sz="1300" b="1" spc="-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feedback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on</a:t>
            </a:r>
            <a:r>
              <a:rPr sz="1300" b="1" spc="-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all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40" dirty="0">
                <a:solidFill>
                  <a:srgbClr val="474C55"/>
                </a:solidFill>
                <a:latin typeface="Arial"/>
                <a:cs typeface="Arial"/>
              </a:rPr>
              <a:t>aspects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of</a:t>
            </a:r>
            <a:r>
              <a:rPr sz="1300" b="1" spc="-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474C55"/>
                </a:solidFill>
                <a:latin typeface="Arial"/>
                <a:cs typeface="Arial"/>
              </a:rPr>
              <a:t>CVI.</a:t>
            </a:r>
            <a:endParaRPr sz="1300" dirty="0">
              <a:latin typeface="Arial"/>
              <a:cs typeface="Arial"/>
            </a:endParaRPr>
          </a:p>
          <a:p>
            <a:pPr marL="12700" marR="5080">
              <a:lnSpc>
                <a:spcPct val="108300"/>
              </a:lnSpc>
              <a:spcBef>
                <a:spcPts val="1140"/>
              </a:spcBef>
            </a:pP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Community</a:t>
            </a:r>
            <a:r>
              <a:rPr sz="1000" u="sng" spc="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engagement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and</a:t>
            </a:r>
            <a:r>
              <a:rPr sz="1000" u="sng" spc="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feedback</a:t>
            </a:r>
            <a:r>
              <a:rPr sz="1000" u="none" spc="3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central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implementation,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just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previous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steps.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focus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during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implementation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raising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awareness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efforts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progress,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seeking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continuous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feedback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adjust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adapt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needed,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making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concerted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efforts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hear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voices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typically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heard.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Arial"/>
              <a:cs typeface="Arial"/>
            </a:endParaRPr>
          </a:p>
          <a:p>
            <a:pPr marL="165100" marR="5715" lvl="2" indent="-152400">
              <a:lnSpc>
                <a:spcPct val="108300"/>
              </a:lnSpc>
              <a:buFont typeface="Wingdings"/>
              <a:buChar char=""/>
              <a:tabLst>
                <a:tab pos="165100" algn="l"/>
              </a:tabLst>
            </a:pP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Use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multiple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communication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channels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inform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members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b="1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about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access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resources.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reach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organizations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supporting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those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communities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most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impacted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violence.</a:t>
            </a:r>
            <a:endParaRPr sz="1000" dirty="0">
              <a:latin typeface="Arial"/>
              <a:cs typeface="Arial"/>
            </a:endParaRPr>
          </a:p>
          <a:p>
            <a:pPr marL="165100" marR="763270" lvl="2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Establish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multiple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feedback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opportunities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members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input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program’s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implementation,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forums,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online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feedback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mechanisms,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websites/social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media.</a:t>
            </a:r>
            <a:endParaRPr sz="1000" dirty="0">
              <a:latin typeface="Arial"/>
              <a:cs typeface="Arial"/>
            </a:endParaRPr>
          </a:p>
          <a:p>
            <a:pPr marL="165100" marR="16510" lvl="2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Continue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focus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authentic</a:t>
            </a:r>
            <a:r>
              <a:rPr sz="1000" b="1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b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engagement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ensuring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groups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represented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diverse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voices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heard.</a:t>
            </a:r>
            <a:endParaRPr sz="1000" dirty="0">
              <a:latin typeface="Arial"/>
              <a:cs typeface="Arial"/>
            </a:endParaRPr>
          </a:p>
          <a:p>
            <a:pPr marL="165100" marR="269240" lvl="2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Compensate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community-based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members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time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contributions.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often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asked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provide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significant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input/effort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without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recognition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value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their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time.</a:t>
            </a:r>
            <a:endParaRPr sz="1000" dirty="0">
              <a:latin typeface="Tahoma"/>
              <a:cs typeface="Tahoma"/>
            </a:endParaRPr>
          </a:p>
          <a:p>
            <a:pPr marL="165100" marR="657225" lvl="2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Develop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continuous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quality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improvement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ensure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input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incorporated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into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4.2.</a:t>
            </a:r>
            <a:r>
              <a:rPr sz="1300" b="1" spc="-1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0" dirty="0">
                <a:solidFill>
                  <a:srgbClr val="474C55"/>
                </a:solidFill>
                <a:latin typeface="Arial"/>
                <a:cs typeface="Arial"/>
              </a:rPr>
              <a:t>Assess</a:t>
            </a:r>
            <a:r>
              <a:rPr sz="1300" b="1" spc="1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CVI</a:t>
            </a:r>
            <a:r>
              <a:rPr sz="1300" b="1" spc="-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partners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 and</a:t>
            </a:r>
            <a:r>
              <a:rPr sz="1300" b="1" spc="-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law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enforcement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collaboration.</a:t>
            </a:r>
            <a:endParaRPr sz="1300" dirty="0">
              <a:latin typeface="Arial"/>
              <a:cs typeface="Arial"/>
            </a:endParaRPr>
          </a:p>
          <a:p>
            <a:pPr marL="12700" marR="31115">
              <a:lnSpc>
                <a:spcPct val="108300"/>
              </a:lnSpc>
              <a:spcBef>
                <a:spcPts val="114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Determine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role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enforcement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agencies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well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type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needs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be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established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between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enforcement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partners.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consider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issues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safety,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privacy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treatment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intelligence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sensitive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enforcement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information.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Arial"/>
              <a:cs typeface="Arial"/>
            </a:endParaRPr>
          </a:p>
          <a:p>
            <a:pPr marL="165100" marR="22225" indent="-152400">
              <a:lnSpc>
                <a:spcPct val="108300"/>
              </a:lnSpc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Determine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level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collaboration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between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the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CVI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partners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and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law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enforcement</a:t>
            </a:r>
            <a:r>
              <a:rPr sz="1000" u="none" spc="4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well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court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supervision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corrections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required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successful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implementation,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communicate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b="1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involved.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Emphasize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shared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goals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saving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lives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promoting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safety.</a:t>
            </a:r>
            <a:endParaRPr sz="1000" dirty="0">
              <a:latin typeface="Arial"/>
              <a:cs typeface="Arial"/>
            </a:endParaRPr>
          </a:p>
          <a:p>
            <a:pPr marL="165100" marR="116839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enforcement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cross-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training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opportunities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understand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respect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other’s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roles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importance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alignment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collaboration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supporting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program.</a:t>
            </a:r>
            <a:endParaRPr sz="1000" dirty="0">
              <a:latin typeface="Arial"/>
              <a:cs typeface="Arial"/>
            </a:endParaRPr>
          </a:p>
          <a:p>
            <a:pPr marL="165100" marR="289560" indent="-152400">
              <a:lnSpc>
                <a:spcPct val="108300"/>
              </a:lnSpc>
              <a:spcBef>
                <a:spcPts val="905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Establish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frequency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channels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law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enforcement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share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data,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information,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feedback,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needed.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4.3.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Develop</a:t>
            </a:r>
            <a:r>
              <a:rPr sz="1300" b="1" spc="2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holistic,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trauma-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informed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approaches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for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the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CVI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program.</a:t>
            </a:r>
            <a:endParaRPr sz="1300" dirty="0">
              <a:latin typeface="Arial"/>
              <a:cs typeface="Arial"/>
            </a:endParaRPr>
          </a:p>
          <a:p>
            <a:pPr marL="12700" marR="120650">
              <a:lnSpc>
                <a:spcPct val="108300"/>
              </a:lnSpc>
              <a:spcBef>
                <a:spcPts val="1140"/>
              </a:spcBef>
            </a:pPr>
            <a:r>
              <a:rPr sz="10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Trauma-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informed</a:t>
            </a:r>
            <a:r>
              <a:rPr sz="1000" u="sng" spc="5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approaches</a:t>
            </a:r>
            <a:r>
              <a:rPr sz="1000" u="none" spc="5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reduce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likelihood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retraumatizing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communities,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mitigate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effects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prior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trauma,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disrupt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cycles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multigenerational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trauma.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optimally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promote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safety,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trust,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empowerment,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healing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highest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risk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involvement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violence,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for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communities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u="sng" spc="-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as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a</a:t>
            </a:r>
            <a:r>
              <a:rPr sz="1000" u="sng" spc="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0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5"/>
              </a:rPr>
              <a:t>whole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Trauma-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informed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care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critical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safe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supportive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crisis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intervention,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10" dirty="0">
                <a:solidFill>
                  <a:srgbClr val="231F20"/>
                </a:solidFill>
                <a:latin typeface="Arial"/>
                <a:cs typeface="Arial"/>
              </a:rPr>
              <a:t>wraparound</a:t>
            </a:r>
            <a:r>
              <a:rPr sz="1000" b="1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0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1000" b="1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provision,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other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central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 CVI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activities.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8321" y="808990"/>
            <a:ext cx="66770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Community</a:t>
            </a:r>
            <a:r>
              <a:rPr sz="1100" b="1" spc="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Violence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FFFFFF"/>
                </a:solidFill>
                <a:latin typeface="Arial"/>
                <a:cs typeface="Arial"/>
              </a:rPr>
              <a:t>Intervention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100" b="1" spc="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Prevention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5" dirty="0">
                <a:solidFill>
                  <a:srgbClr val="FFFFFF"/>
                </a:solidFill>
                <a:latin typeface="Arial"/>
                <a:cs typeface="Arial"/>
              </a:rPr>
              <a:t>Initiative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50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r>
              <a:rPr sz="11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Checklist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94219" y="9423400"/>
            <a:ext cx="220979" cy="254000"/>
          </a:xfrm>
          <a:custGeom>
            <a:avLst/>
            <a:gdLst/>
            <a:ahLst/>
            <a:cxnLst/>
            <a:rect l="l" t="t" r="r" b="b"/>
            <a:pathLst>
              <a:path w="220979" h="254000">
                <a:moveTo>
                  <a:pt x="220979" y="0"/>
                </a:moveTo>
                <a:lnTo>
                  <a:pt x="0" y="0"/>
                </a:lnTo>
                <a:lnTo>
                  <a:pt x="0" y="254000"/>
                </a:lnTo>
                <a:lnTo>
                  <a:pt x="220979" y="254000"/>
                </a:lnTo>
                <a:lnTo>
                  <a:pt x="220979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69810" y="9486900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498600"/>
            <a:ext cx="6869430" cy="754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marR="374015" indent="-152400">
              <a:lnSpc>
                <a:spcPct val="108300"/>
              </a:lnSpc>
              <a:spcBef>
                <a:spcPts val="1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training</a:t>
            </a:r>
            <a:r>
              <a:rPr sz="1000" u="none" spc="3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b="1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staff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trauma,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adverse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childhood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experiences,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trauma-informed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care.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Integrate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trauma-informed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policies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into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aspects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initiative.</a:t>
            </a:r>
            <a:endParaRPr sz="1000">
              <a:latin typeface="Arial"/>
              <a:cs typeface="Arial"/>
            </a:endParaRPr>
          </a:p>
          <a:p>
            <a:pPr marL="165100" marR="30607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comprehensive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wraparound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35" dirty="0">
                <a:solidFill>
                  <a:srgbClr val="231F20"/>
                </a:solidFill>
                <a:latin typeface="Arial"/>
                <a:cs typeface="Arial"/>
              </a:rPr>
              <a:t>services</a:t>
            </a:r>
            <a:r>
              <a:rPr sz="1000" b="1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participants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family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members,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appropriate,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including</a:t>
            </a:r>
            <a:r>
              <a:rPr sz="100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cognitive-based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therapy,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subsidized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employment,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life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coaching,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supportive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healing,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case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management,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restorative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justice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opportunities,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empowerment</a:t>
            </a:r>
            <a:r>
              <a:rPr sz="10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resources.</a:t>
            </a:r>
            <a:endParaRPr sz="1000">
              <a:latin typeface="Arial"/>
              <a:cs typeface="Arial"/>
            </a:endParaRPr>
          </a:p>
          <a:p>
            <a:pPr marL="165100" marR="16065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Establish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mechanisms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engage,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incentivize,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retain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participants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full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length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adequate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amount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time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holistic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impact.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4.4.</a:t>
            </a:r>
            <a:r>
              <a:rPr sz="1300" b="1" spc="-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Develop and support CVI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staff.</a:t>
            </a:r>
            <a:endParaRPr sz="1300">
              <a:latin typeface="Arial"/>
              <a:cs typeface="Arial"/>
            </a:endParaRPr>
          </a:p>
          <a:p>
            <a:pPr marL="12700" marR="409575">
              <a:lnSpc>
                <a:spcPct val="108300"/>
              </a:lnSpc>
              <a:spcBef>
                <a:spcPts val="1140"/>
              </a:spcBef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Staff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selection,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professional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development,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staff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strategic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meaningful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ensure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stability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staff’s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capacity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success.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198755" indent="-152400" algn="just">
              <a:lnSpc>
                <a:spcPct val="108300"/>
              </a:lnSpc>
              <a:buFont typeface="Wingdings"/>
              <a:buChar char=""/>
              <a:tabLst>
                <a:tab pos="1651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Recruit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trusted,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credible</a:t>
            </a:r>
            <a:r>
              <a:rPr sz="1000" b="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231F20"/>
                </a:solidFill>
                <a:latin typeface="Arial"/>
                <a:cs typeface="Arial"/>
              </a:rPr>
              <a:t>messengers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able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connect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gain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motivate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people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are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highest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risk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involvement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successfully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challenge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transform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harmful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thought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processes,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attitudes,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actions.</a:t>
            </a:r>
            <a:endParaRPr sz="1000">
              <a:latin typeface="Arial"/>
              <a:cs typeface="Arial"/>
            </a:endParaRPr>
          </a:p>
          <a:p>
            <a:pPr marL="165100" marR="508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Institute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leadership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structure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manage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staff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includes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best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practices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hiring,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vetting,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training,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ensuring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safe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practices.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Stay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informed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about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recommended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fair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chance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hiring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approaches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proactively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any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issues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employing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individuals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were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previously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involved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justice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system.</a:t>
            </a:r>
            <a:endParaRPr sz="1000">
              <a:latin typeface="Arial"/>
              <a:cs typeface="Arial"/>
            </a:endParaRPr>
          </a:p>
          <a:p>
            <a:pPr marL="165100" marR="45021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staff,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particularly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outreach</a:t>
            </a:r>
            <a:r>
              <a:rPr sz="1000" b="1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workers</a:t>
            </a: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violence</a:t>
            </a:r>
            <a:r>
              <a:rPr sz="1000" b="1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interrupters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comprehensive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support,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including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adequate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training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(e.g.,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trauma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respite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support),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management,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income,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job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security.</a:t>
            </a:r>
            <a:endParaRPr sz="1000">
              <a:latin typeface="Arial"/>
              <a:cs typeface="Arial"/>
            </a:endParaRPr>
          </a:p>
          <a:p>
            <a:pPr marL="165100" marR="614045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Build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ahoma"/>
                <a:cs typeface="Tahoma"/>
              </a:rPr>
              <a:t>staff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knowledge</a:t>
            </a:r>
            <a:r>
              <a:rPr sz="1000" spc="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skills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through</a:t>
            </a:r>
            <a:r>
              <a:rPr sz="1000" spc="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ongoing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professional</a:t>
            </a:r>
            <a:r>
              <a:rPr sz="1000" spc="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development,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advancement,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career</a:t>
            </a:r>
            <a:r>
              <a:rPr sz="1000" spc="4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track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opportunities.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Step</a:t>
            </a:r>
            <a:r>
              <a:rPr sz="1600" b="1" spc="-2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5:</a:t>
            </a:r>
            <a:r>
              <a:rPr sz="1600" b="1" spc="-2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Measure</a:t>
            </a:r>
            <a:r>
              <a:rPr sz="1600" b="1" spc="-15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Success.</a:t>
            </a:r>
            <a:endParaRPr sz="1600">
              <a:latin typeface="Arial"/>
              <a:cs typeface="Arial"/>
            </a:endParaRPr>
          </a:p>
          <a:p>
            <a:pPr marL="354330" lvl="1" indent="-34163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54330" algn="l"/>
              </a:tabLst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Identify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and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track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the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CVI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program’s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performance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measures.</a:t>
            </a:r>
            <a:endParaRPr sz="1300">
              <a:latin typeface="Arial"/>
              <a:cs typeface="Arial"/>
            </a:endParaRPr>
          </a:p>
          <a:p>
            <a:pPr marL="12700" marR="524510">
              <a:lnSpc>
                <a:spcPct val="108300"/>
              </a:lnSpc>
              <a:spcBef>
                <a:spcPts val="114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Engage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continuous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measuring,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tracking,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reporting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progress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toward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goals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well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documenting</a:t>
            </a:r>
            <a:r>
              <a:rPr sz="1000" spc="2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successes.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10160" lvl="2" indent="-152400">
              <a:lnSpc>
                <a:spcPct val="108300"/>
              </a:lnSpc>
              <a:spcBef>
                <a:spcPts val="5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track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performance</a:t>
            </a:r>
            <a:r>
              <a:rPr sz="1000" b="1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35" dirty="0">
                <a:solidFill>
                  <a:srgbClr val="231F20"/>
                </a:solidFill>
                <a:latin typeface="Arial"/>
                <a:cs typeface="Arial"/>
              </a:rPr>
              <a:t>measures</a:t>
            </a:r>
            <a:r>
              <a:rPr sz="1000" b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continuous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improvement.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Learn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about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difference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between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none" spc="4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program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evaluation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and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performance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measurement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Ensure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tools,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training,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technology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support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work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engaging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funders,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5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000" b="1" u="none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1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u="none" spc="-20" dirty="0">
                <a:solidFill>
                  <a:srgbClr val="231F20"/>
                </a:solidFill>
                <a:latin typeface="Arial"/>
                <a:cs typeface="Arial"/>
              </a:rPr>
              <a:t>stakeholders</a:t>
            </a:r>
            <a:r>
              <a:rPr sz="1000" b="1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build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capacity.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000" u="none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may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include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creation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mentoring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opportunities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support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1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efforts.</a:t>
            </a:r>
            <a:endParaRPr sz="1000">
              <a:latin typeface="Arial"/>
              <a:cs typeface="Arial"/>
            </a:endParaRPr>
          </a:p>
          <a:p>
            <a:pPr marL="164465" lvl="2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Measure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program</a:t>
            </a:r>
            <a:r>
              <a:rPr sz="1000" u="sng" spc="5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quality</a:t>
            </a:r>
            <a:r>
              <a:rPr sz="1000" u="none" spc="5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part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performance</a:t>
            </a:r>
            <a:r>
              <a:rPr sz="1000" u="none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measurement.</a:t>
            </a:r>
            <a:endParaRPr sz="1000">
              <a:latin typeface="Arial"/>
              <a:cs typeface="Arial"/>
            </a:endParaRPr>
          </a:p>
          <a:p>
            <a:pPr marL="164465" lvl="2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Include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community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members’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feedback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when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defining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performance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measures</a:t>
            </a:r>
            <a:r>
              <a:rPr sz="1000" spc="2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indicators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of</a:t>
            </a:r>
            <a:r>
              <a:rPr sz="100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success.</a:t>
            </a:r>
            <a:endParaRPr sz="1000">
              <a:latin typeface="Tahoma"/>
              <a:cs typeface="Tahoma"/>
            </a:endParaRPr>
          </a:p>
          <a:p>
            <a:pPr marL="164465" lvl="2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Hold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collaborating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accountable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developing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tracking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metrics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participation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activities.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800" y="673098"/>
            <a:ext cx="1712595" cy="1543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50" spc="-50" dirty="0">
                <a:solidFill>
                  <a:srgbClr val="474C55"/>
                </a:solidFill>
                <a:latin typeface="Arial"/>
                <a:cs typeface="Arial"/>
              </a:rPr>
              <a:t>BUREAU</a:t>
            </a:r>
            <a:r>
              <a:rPr sz="850" dirty="0">
                <a:solidFill>
                  <a:srgbClr val="474C55"/>
                </a:solidFill>
                <a:latin typeface="Arial"/>
                <a:cs typeface="Arial"/>
              </a:rPr>
              <a:t> OF </a:t>
            </a:r>
            <a:r>
              <a:rPr sz="850" spc="-55" dirty="0">
                <a:solidFill>
                  <a:srgbClr val="474C55"/>
                </a:solidFill>
                <a:latin typeface="Arial"/>
                <a:cs typeface="Arial"/>
              </a:rPr>
              <a:t>JUSTICE</a:t>
            </a:r>
            <a:r>
              <a:rPr sz="85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474C55"/>
                </a:solidFill>
                <a:latin typeface="Arial"/>
                <a:cs typeface="Arial"/>
              </a:rPr>
              <a:t>ASSISTANCE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98700" y="685800"/>
            <a:ext cx="5473700" cy="411480"/>
          </a:xfrm>
          <a:custGeom>
            <a:avLst/>
            <a:gdLst/>
            <a:ahLst/>
            <a:cxnLst/>
            <a:rect l="l" t="t" r="r" b="b"/>
            <a:pathLst>
              <a:path w="5473700" h="411480">
                <a:moveTo>
                  <a:pt x="5473700" y="0"/>
                </a:moveTo>
                <a:lnTo>
                  <a:pt x="0" y="0"/>
                </a:lnTo>
                <a:lnTo>
                  <a:pt x="0" y="411479"/>
                </a:lnTo>
                <a:lnTo>
                  <a:pt x="5473700" y="411479"/>
                </a:lnTo>
                <a:lnTo>
                  <a:pt x="5473700" y="0"/>
                </a:lnTo>
                <a:close/>
              </a:path>
            </a:pathLst>
          </a:custGeom>
          <a:solidFill>
            <a:srgbClr val="1E3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4500" y="1192529"/>
            <a:ext cx="7327900" cy="38100"/>
          </a:xfrm>
          <a:custGeom>
            <a:avLst/>
            <a:gdLst/>
            <a:ahLst/>
            <a:cxnLst/>
            <a:rect l="l" t="t" r="r" b="b"/>
            <a:pathLst>
              <a:path w="7327900" h="38100">
                <a:moveTo>
                  <a:pt x="7327900" y="0"/>
                </a:moveTo>
                <a:lnTo>
                  <a:pt x="0" y="0"/>
                </a:lnTo>
                <a:lnTo>
                  <a:pt x="0" y="38100"/>
                </a:lnTo>
                <a:lnTo>
                  <a:pt x="7327900" y="38100"/>
                </a:lnTo>
                <a:lnTo>
                  <a:pt x="7327900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9423400"/>
            <a:ext cx="220979" cy="254000"/>
          </a:xfrm>
          <a:custGeom>
            <a:avLst/>
            <a:gdLst/>
            <a:ahLst/>
            <a:cxnLst/>
            <a:rect l="l" t="t" r="r" b="b"/>
            <a:pathLst>
              <a:path w="220979" h="254000">
                <a:moveTo>
                  <a:pt x="220979" y="0"/>
                </a:moveTo>
                <a:lnTo>
                  <a:pt x="0" y="0"/>
                </a:lnTo>
                <a:lnTo>
                  <a:pt x="0" y="254000"/>
                </a:lnTo>
                <a:lnTo>
                  <a:pt x="220979" y="254000"/>
                </a:lnTo>
                <a:lnTo>
                  <a:pt x="220979" y="0"/>
                </a:lnTo>
                <a:close/>
              </a:path>
            </a:pathLst>
          </a:custGeom>
          <a:solidFill>
            <a:srgbClr val="EFD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0700" y="9486900"/>
            <a:ext cx="819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1435100"/>
            <a:ext cx="6861175" cy="7040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5.2.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Collect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 and </a:t>
            </a:r>
            <a:r>
              <a:rPr sz="1300" b="1" spc="-20" dirty="0">
                <a:solidFill>
                  <a:srgbClr val="474C55"/>
                </a:solidFill>
                <a:latin typeface="Arial"/>
                <a:cs typeface="Arial"/>
              </a:rPr>
              <a:t>analyze</a:t>
            </a:r>
            <a:r>
              <a:rPr sz="1300" b="1" spc="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data on the</a:t>
            </a:r>
            <a:r>
              <a:rPr sz="1300" b="1" spc="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CVI </a:t>
            </a:r>
            <a:r>
              <a:rPr sz="1300" b="1" spc="-30" dirty="0">
                <a:solidFill>
                  <a:srgbClr val="474C55"/>
                </a:solidFill>
                <a:latin typeface="Arial"/>
                <a:cs typeface="Arial"/>
              </a:rPr>
              <a:t>program’s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outcomes.</a:t>
            </a:r>
            <a:endParaRPr sz="1300">
              <a:latin typeface="Arial"/>
              <a:cs typeface="Arial"/>
            </a:endParaRPr>
          </a:p>
          <a:p>
            <a:pPr marL="12700" marR="327660">
              <a:lnSpc>
                <a:spcPct val="108300"/>
              </a:lnSpc>
              <a:spcBef>
                <a:spcPts val="114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collection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challenging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programs,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but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adding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evidence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base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important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secure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future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r>
              <a:rPr sz="100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sustainability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5080" indent="-152400">
              <a:lnSpc>
                <a:spcPct val="108300"/>
              </a:lnSpc>
              <a:buFont typeface="Wingdings"/>
              <a:buChar char=""/>
              <a:tabLst>
                <a:tab pos="165100" algn="l"/>
              </a:tabLst>
            </a:pP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Use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multiple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sources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assess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analyze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outcomes.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examples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evaluation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reports: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Early</a:t>
            </a:r>
            <a:r>
              <a:rPr sz="1000" u="sng" spc="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Signs</a:t>
            </a:r>
            <a:r>
              <a:rPr sz="1000" u="sng" spc="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none" spc="2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of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Success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for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Chicago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Street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Outreach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2"/>
              </a:rPr>
              <a:t>Collaboration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Outcome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Evaluation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of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Advance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Peace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0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3"/>
              </a:rPr>
              <a:t>Sacramento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READI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000" u="none" spc="3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4"/>
              </a:rPr>
              <a:t>Chicago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000" u="none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The Effects</a:t>
            </a:r>
            <a:r>
              <a:rPr sz="1000" u="sng" spc="-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of Cure Violence</a:t>
            </a:r>
            <a:r>
              <a:rPr sz="1000" u="sng" spc="-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in The South</a:t>
            </a:r>
            <a:r>
              <a:rPr sz="1000" u="sng" spc="-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Bronx and East</a:t>
            </a:r>
            <a:r>
              <a:rPr sz="1000" u="sng" spc="-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New </a:t>
            </a:r>
            <a:r>
              <a:rPr sz="10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York,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 </a:t>
            </a:r>
            <a:r>
              <a:rPr sz="10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Tahoma"/>
                <a:cs typeface="Tahoma"/>
                <a:hlinkClick r:id="rId5"/>
              </a:rPr>
              <a:t>Brooklyn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Understand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biases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in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common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data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sources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mitigate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their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influence.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5.3.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474C55"/>
                </a:solidFill>
                <a:latin typeface="Arial"/>
                <a:cs typeface="Arial"/>
              </a:rPr>
              <a:t>Evaluate</a:t>
            </a:r>
            <a:r>
              <a:rPr sz="1300" b="1" spc="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the</a:t>
            </a:r>
            <a:r>
              <a:rPr sz="1300" b="1" spc="2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CVI</a:t>
            </a:r>
            <a:r>
              <a:rPr sz="1300" b="1" spc="3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strategies.</a:t>
            </a:r>
            <a:endParaRPr sz="1300">
              <a:latin typeface="Arial"/>
              <a:cs typeface="Arial"/>
            </a:endParaRPr>
          </a:p>
          <a:p>
            <a:pPr marL="12700" marR="50800">
              <a:lnSpc>
                <a:spcPct val="108300"/>
              </a:lnSpc>
              <a:spcBef>
                <a:spcPts val="114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Consistent,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ongoing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evaluation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provides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objective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way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determine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strategies’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impact,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yields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tangible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lessons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learned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improve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real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time.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226695" indent="-152400">
              <a:lnSpc>
                <a:spcPct val="108300"/>
              </a:lnSpc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Create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evaluation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incorporates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outcome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measures.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This</a:t>
            </a:r>
            <a:r>
              <a:rPr sz="1000" u="sng" spc="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0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6"/>
              </a:rPr>
              <a:t>resource</a:t>
            </a:r>
            <a:r>
              <a:rPr sz="1000" u="none" spc="25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provides</a:t>
            </a:r>
            <a:r>
              <a:rPr sz="1000" u="none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step-by-</a:t>
            </a:r>
            <a:r>
              <a:rPr sz="1000" u="none" spc="-20" dirty="0">
                <a:solidFill>
                  <a:srgbClr val="231F20"/>
                </a:solidFill>
                <a:latin typeface="Arial"/>
                <a:cs typeface="Arial"/>
              </a:rPr>
              <a:t>step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framework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implement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000" u="none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evaluation.</a:t>
            </a:r>
            <a:endParaRPr sz="1000">
              <a:latin typeface="Arial"/>
              <a:cs typeface="Arial"/>
            </a:endParaRPr>
          </a:p>
          <a:p>
            <a:pPr marL="165100" marR="33020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Incorporate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racial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equity</a:t>
            </a:r>
            <a:r>
              <a:rPr sz="1000" u="sng" spc="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and</a:t>
            </a:r>
            <a:r>
              <a:rPr sz="1000" u="sng" spc="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7"/>
              </a:rPr>
              <a:t>inclusion</a:t>
            </a:r>
            <a:r>
              <a:rPr sz="1000" u="none" spc="4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into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evaluation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plan,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some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measures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may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fully</a:t>
            </a:r>
            <a:r>
              <a:rPr sz="1000" u="none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capture</a:t>
            </a:r>
            <a:r>
              <a:rPr sz="1000" u="none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holistic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experiences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(e.g.,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calls-</a:t>
            </a:r>
            <a:r>
              <a:rPr sz="1000" u="none" spc="-30" dirty="0">
                <a:solidFill>
                  <a:srgbClr val="231F20"/>
                </a:solidFill>
                <a:latin typeface="Arial"/>
                <a:cs typeface="Arial"/>
              </a:rPr>
              <a:t>for-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crimes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often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under-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000" u="none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unreported).</a:t>
            </a:r>
            <a:endParaRPr sz="1000">
              <a:latin typeface="Arial"/>
              <a:cs typeface="Arial"/>
            </a:endParaRPr>
          </a:p>
          <a:p>
            <a:pPr marL="165100" marR="635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Work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partner</a:t>
            </a:r>
            <a:r>
              <a:rPr sz="1000" b="1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serve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objective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expert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conduct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evaluation.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Learn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tips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selecting</a:t>
            </a:r>
            <a:r>
              <a:rPr sz="1000" u="sng" spc="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000" u="none" spc="3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a</a:t>
            </a:r>
            <a:r>
              <a:rPr sz="1000" u="sng" spc="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0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research</a:t>
            </a:r>
            <a:r>
              <a:rPr sz="1000" u="sng" spc="1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partner</a:t>
            </a:r>
            <a:r>
              <a:rPr sz="1000" u="sng" spc="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 </a:t>
            </a:r>
            <a:r>
              <a:rPr sz="1000" u="sng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8"/>
              </a:rPr>
              <a:t>here</a:t>
            </a:r>
            <a:r>
              <a:rPr sz="1000" u="none" spc="10" dirty="0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sz="1000" u="none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u="none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u="sng" spc="-1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Arial"/>
                <a:cs typeface="Arial"/>
                <a:hlinkClick r:id="rId9"/>
              </a:rPr>
              <a:t>here</a:t>
            </a:r>
            <a:r>
              <a:rPr sz="1000" u="none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Step</a:t>
            </a:r>
            <a:r>
              <a:rPr sz="1600" b="1" spc="-2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6: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55" dirty="0">
                <a:solidFill>
                  <a:srgbClr val="1E384B"/>
                </a:solidFill>
                <a:latin typeface="Arial"/>
                <a:cs typeface="Arial"/>
              </a:rPr>
              <a:t>Sustain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110" dirty="0">
                <a:solidFill>
                  <a:srgbClr val="1E384B"/>
                </a:solidFill>
                <a:latin typeface="Arial"/>
                <a:cs typeface="Arial"/>
              </a:rPr>
              <a:t>Success</a:t>
            </a:r>
            <a:r>
              <a:rPr sz="1600" b="1" spc="-5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E384B"/>
                </a:solidFill>
                <a:latin typeface="Arial"/>
                <a:cs typeface="Arial"/>
              </a:rPr>
              <a:t>and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 </a:t>
            </a:r>
            <a:r>
              <a:rPr sz="1600" b="1" spc="-40" dirty="0">
                <a:solidFill>
                  <a:srgbClr val="1E384B"/>
                </a:solidFill>
                <a:latin typeface="Arial"/>
                <a:cs typeface="Arial"/>
              </a:rPr>
              <a:t>Continuous</a:t>
            </a:r>
            <a:r>
              <a:rPr sz="1600" b="1" spc="-10" dirty="0">
                <a:solidFill>
                  <a:srgbClr val="1E384B"/>
                </a:solidFill>
                <a:latin typeface="Arial"/>
                <a:cs typeface="Arial"/>
              </a:rPr>
              <a:t> Improvement.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6.1.</a:t>
            </a:r>
            <a:r>
              <a:rPr sz="1300" b="1" spc="45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Implement</a:t>
            </a:r>
            <a:r>
              <a:rPr sz="1300" b="1" spc="5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474C55"/>
                </a:solidFill>
                <a:latin typeface="Arial"/>
                <a:cs typeface="Arial"/>
              </a:rPr>
              <a:t>a</a:t>
            </a:r>
            <a:r>
              <a:rPr sz="1300" b="1" spc="5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25" dirty="0">
                <a:solidFill>
                  <a:srgbClr val="474C55"/>
                </a:solidFill>
                <a:latin typeface="Arial"/>
                <a:cs typeface="Arial"/>
              </a:rPr>
              <a:t>sustainability</a:t>
            </a:r>
            <a:r>
              <a:rPr sz="1300" b="1" spc="50" dirty="0">
                <a:solidFill>
                  <a:srgbClr val="474C55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474C55"/>
                </a:solidFill>
                <a:latin typeface="Arial"/>
                <a:cs typeface="Arial"/>
              </a:rPr>
              <a:t>process.</a:t>
            </a: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08300"/>
              </a:lnSpc>
              <a:spcBef>
                <a:spcPts val="1140"/>
              </a:spcBef>
            </a:pPr>
            <a:r>
              <a:rPr sz="1000" b="1" spc="-25" dirty="0">
                <a:solidFill>
                  <a:srgbClr val="231F20"/>
                </a:solidFill>
                <a:latin typeface="Arial"/>
                <a:cs typeface="Arial"/>
              </a:rPr>
              <a:t>Sustainability</a:t>
            </a:r>
            <a:r>
              <a:rPr sz="1000" b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planning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identifying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what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aspects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work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maintaining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positive outcomes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over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time.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maintain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positive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outcomes,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CVI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partners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must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continuously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assess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devote</a:t>
            </a:r>
            <a:r>
              <a:rPr sz="1000" spc="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fiscal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efforts.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65100" marR="248920" indent="-152400">
              <a:lnSpc>
                <a:spcPct val="108300"/>
              </a:lnSpc>
              <a:buFont typeface="Wingdings"/>
              <a:buChar char=""/>
              <a:tabLst>
                <a:tab pos="165100" algn="l"/>
              </a:tabLst>
            </a:pP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231F20"/>
                </a:solidFill>
                <a:latin typeface="Arial"/>
                <a:cs typeface="Arial"/>
              </a:rPr>
              <a:t>sustainability</a:t>
            </a:r>
            <a:r>
              <a:rPr sz="100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early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building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relationships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representatives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public,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private,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community sectors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important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roles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continuing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efforts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time.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Identify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representatives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may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become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champions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capable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gaining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sustaining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buy-in,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support,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CVI.</a:t>
            </a:r>
            <a:endParaRPr sz="1000">
              <a:latin typeface="Arial"/>
              <a:cs typeface="Arial"/>
            </a:endParaRPr>
          </a:p>
          <a:p>
            <a:pPr marL="165100" marR="194310" indent="-152400">
              <a:lnSpc>
                <a:spcPct val="108300"/>
              </a:lnSpc>
              <a:spcBef>
                <a:spcPts val="900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Use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performance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measures,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evaluation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findings,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storytelling,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culturally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literate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messaging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to</a:t>
            </a:r>
            <a:r>
              <a:rPr sz="1000" spc="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demonstrate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CVI’s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value</a:t>
            </a:r>
            <a:r>
              <a:rPr sz="10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funders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order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sustain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effort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time.</a:t>
            </a:r>
            <a:endParaRPr sz="1000">
              <a:latin typeface="Arial"/>
              <a:cs typeface="Arial"/>
            </a:endParaRPr>
          </a:p>
          <a:p>
            <a:pPr marL="164465" indent="-151765">
              <a:lnSpc>
                <a:spcPct val="100000"/>
              </a:lnSpc>
              <a:spcBef>
                <a:spcPts val="1000"/>
              </a:spcBef>
              <a:buFont typeface="Wingdings"/>
              <a:buChar char=""/>
              <a:tabLst>
                <a:tab pos="164465" algn="l"/>
              </a:tabLst>
            </a:pP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Achieve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maintain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financial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stability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by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developing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grant/funding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strategy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231F20"/>
                </a:solidFill>
                <a:latin typeface="Tahoma"/>
                <a:cs typeface="Tahoma"/>
              </a:rPr>
              <a:t>with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ahoma"/>
                <a:cs typeface="Tahoma"/>
              </a:rPr>
              <a:t>CVI</a:t>
            </a:r>
            <a:r>
              <a:rPr sz="1000" spc="-10" dirty="0">
                <a:solidFill>
                  <a:srgbClr val="231F20"/>
                </a:solidFill>
                <a:latin typeface="Tahoma"/>
                <a:cs typeface="Tahoma"/>
              </a:rPr>
              <a:t> partners.</a:t>
            </a:r>
            <a:endParaRPr sz="1000">
              <a:latin typeface="Tahoma"/>
              <a:cs typeface="Tahoma"/>
            </a:endParaRPr>
          </a:p>
          <a:p>
            <a:pPr marL="165100" marR="433705" indent="-152400">
              <a:lnSpc>
                <a:spcPct val="108300"/>
              </a:lnSpc>
              <a:spcBef>
                <a:spcPts val="905"/>
              </a:spcBef>
              <a:buFont typeface="Wingdings"/>
              <a:buChar char=""/>
              <a:tabLst>
                <a:tab pos="1651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Continuously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learn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leverage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communities’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experiences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efforts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forming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peer-to-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peer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partnerships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CVI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programs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jurisdictions.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94095" y="9512300"/>
            <a:ext cx="7340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NCJ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304306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3452</Words>
  <Application>Microsoft Office PowerPoint</Application>
  <PresentationFormat>Custom</PresentationFormat>
  <Paragraphs>163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Wingdings</vt:lpstr>
      <vt:lpstr>Office Theme</vt:lpstr>
      <vt:lpstr>COMMUNITY BASED VIOLENCE INTERVENTION AND PREVENTION INITIATIVE IMPLEMENTATION CHECKLIST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BASED VIOLENCE INTERVENTION AND PREVENTION INITIATIVE IMPLEMENTATION CHECKLIST</dc:title>
  <dc:subject>BJA COMMUNITY BASED VIOLENCE INTERVENTION AND PREVENTION INITIATIVE IMPLEMENTATION CHECKLIST</dc:subject>
  <dc:creator>U.S. Department of Justice, Office of Justice Programs, Bureau of Justice Assistance</dc:creator>
  <cp:keywords>BJA, community violence intervention, retaliation, trauma, improve physical, social, and economic conditions, 508 accessible</cp:keywords>
  <cp:lastModifiedBy>Bob Stewart</cp:lastModifiedBy>
  <cp:revision>1</cp:revision>
  <dcterms:created xsi:type="dcterms:W3CDTF">2024-09-04T22:53:54Z</dcterms:created>
  <dcterms:modified xsi:type="dcterms:W3CDTF">2024-09-08T23:37:15Z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2022-04-18T00:00:00Z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2024-09-04T00:00:00Z</vt:filetime>
  </property>
  <property fmtid="{D5CDD505-2E9C-101B-9397-08002B2CF9AE}" pid="5" name="Producer">
    <vt:lpwstr>Adobe PDF Library 16.0.7</vt:lpwstr>
  </property>
  <property fmtid="{D5CDD505-2E9C-101B-9397-08002B2CF9AE}" pid="6" name="IsExistingPresentation">
    <vt:lpwstr>Yes</vt:lpwstr>
  </property>
  <property fmtid="{D5CDD505-2E9C-101B-9397-08002B2CF9AE}" pid="7" name="PresentationVersion">
    <vt:lpwstr>2.1</vt:lpwstr>
  </property>
</Properties>
</file>